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87"/>
  </p:notesMasterIdLst>
  <p:sldIdLst>
    <p:sldId id="301" r:id="rId8"/>
    <p:sldId id="261" r:id="rId9"/>
    <p:sldId id="266" r:id="rId10"/>
    <p:sldId id="264" r:id="rId11"/>
    <p:sldId id="262" r:id="rId12"/>
    <p:sldId id="263" r:id="rId13"/>
    <p:sldId id="260" r:id="rId14"/>
    <p:sldId id="265" r:id="rId15"/>
    <p:sldId id="267"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317" r:id="rId29"/>
    <p:sldId id="282" r:id="rId30"/>
    <p:sldId id="283" r:id="rId31"/>
    <p:sldId id="284" r:id="rId32"/>
    <p:sldId id="286" r:id="rId33"/>
    <p:sldId id="288" r:id="rId34"/>
    <p:sldId id="289" r:id="rId35"/>
    <p:sldId id="290" r:id="rId36"/>
    <p:sldId id="291" r:id="rId37"/>
    <p:sldId id="292" r:id="rId38"/>
    <p:sldId id="293" r:id="rId39"/>
    <p:sldId id="294" r:id="rId40"/>
    <p:sldId id="295" r:id="rId41"/>
    <p:sldId id="296" r:id="rId42"/>
    <p:sldId id="297" r:id="rId43"/>
    <p:sldId id="299" r:id="rId44"/>
    <p:sldId id="300"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1007" autoAdjust="0"/>
  </p:normalViewPr>
  <p:slideViewPr>
    <p:cSldViewPr>
      <p:cViewPr varScale="1">
        <p:scale>
          <a:sx n="66" d="100"/>
          <a:sy n="66" d="100"/>
        </p:scale>
        <p:origin x="-1506" y="-102"/>
      </p:cViewPr>
      <p:guideLst>
        <p:guide orient="horz" pos="2160"/>
        <p:guide pos="2880"/>
      </p:guideLst>
    </p:cSldViewPr>
  </p:slideViewPr>
  <p:outlineViewPr>
    <p:cViewPr>
      <p:scale>
        <a:sx n="33" d="100"/>
        <a:sy n="33" d="100"/>
      </p:scale>
      <p:origin x="0" y="19758"/>
    </p:cViewPr>
  </p:outlineViewPr>
  <p:notesTextViewPr>
    <p:cViewPr>
      <p:scale>
        <a:sx n="1" d="1"/>
        <a:sy n="1" d="1"/>
      </p:scale>
      <p:origin x="0" y="0"/>
    </p:cViewPr>
  </p:notesTextViewPr>
  <p:sorterViewPr>
    <p:cViewPr>
      <p:scale>
        <a:sx n="70" d="100"/>
        <a:sy n="70" d="100"/>
      </p:scale>
      <p:origin x="0" y="84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86365A-B849-4727-9B49-9D39D5759DCB}" type="datetimeFigureOut">
              <a:rPr kumimoji="1" lang="ja-JP" altLang="en-US" smtClean="0"/>
              <a:t>2018/5/7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6A32A-B6FA-4116-BB36-A6F6D7FB4048}" type="slidenum">
              <a:rPr kumimoji="1" lang="ja-JP" altLang="en-US" smtClean="0"/>
              <a:t>‹#›</a:t>
            </a:fld>
            <a:endParaRPr kumimoji="1" lang="ja-JP" altLang="en-US"/>
          </a:p>
        </p:txBody>
      </p:sp>
    </p:spTree>
    <p:extLst>
      <p:ext uri="{BB962C8B-B14F-4D97-AF65-F5344CB8AC3E}">
        <p14:creationId xmlns:p14="http://schemas.microsoft.com/office/powerpoint/2010/main" val="15204765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ハワイ島と異なり、山がなだらか。</a:t>
            </a:r>
            <a:endParaRPr kumimoji="1" lang="en-US" altLang="ja-JP" dirty="0" smtClean="0"/>
          </a:p>
          <a:p>
            <a:r>
              <a:rPr kumimoji="1" lang="ja-JP" altLang="en-US" dirty="0" smtClean="0"/>
              <a:t>島が古いため浸食されている。</a:t>
            </a:r>
            <a:endParaRPr kumimoji="1" lang="en-US" altLang="ja-JP" dirty="0" smtClean="0"/>
          </a:p>
          <a:p>
            <a:r>
              <a:rPr kumimoji="1" lang="ja-JP" altLang="en-US" dirty="0" smtClean="0"/>
              <a:t>ヒロに比べてよく晴れて暑い。</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29</a:t>
            </a:fld>
            <a:endParaRPr lang="ja-JP" altLang="en-US" dirty="0">
              <a:solidFill>
                <a:prstClr val="black"/>
              </a:solidFill>
            </a:endParaRPr>
          </a:p>
        </p:txBody>
      </p:sp>
    </p:spTree>
    <p:extLst>
      <p:ext uri="{BB962C8B-B14F-4D97-AF65-F5344CB8AC3E}">
        <p14:creationId xmlns:p14="http://schemas.microsoft.com/office/powerpoint/2010/main" val="268408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ホノルルは晴れが多い。</a:t>
            </a:r>
            <a:endParaRPr kumimoji="1" lang="en-US" altLang="ja-JP" dirty="0" smtClean="0"/>
          </a:p>
          <a:p>
            <a:r>
              <a:rPr kumimoji="1" lang="ja-JP" altLang="en-US" dirty="0" smtClean="0"/>
              <a:t>ジョギングしている人も</a:t>
            </a:r>
            <a:endParaRPr kumimoji="1" lang="en-US" altLang="ja-JP" dirty="0" smtClean="0"/>
          </a:p>
          <a:p>
            <a:r>
              <a:rPr kumimoji="1" lang="ja-JP" altLang="en-US" dirty="0" smtClean="0"/>
              <a:t>ホノルルマラソンが有名</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38</a:t>
            </a:fld>
            <a:endParaRPr lang="ja-JP" altLang="en-US" dirty="0">
              <a:solidFill>
                <a:prstClr val="black"/>
              </a:solidFill>
            </a:endParaRPr>
          </a:p>
        </p:txBody>
      </p:sp>
    </p:spTree>
    <p:extLst>
      <p:ext uri="{BB962C8B-B14F-4D97-AF65-F5344CB8AC3E}">
        <p14:creationId xmlns:p14="http://schemas.microsoft.com/office/powerpoint/2010/main" val="458523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年間３００万人もの</a:t>
            </a:r>
            <a:endParaRPr lang="en-US" altLang="ja-JP" sz="1200" dirty="0" smtClean="0"/>
          </a:p>
          <a:p>
            <a:r>
              <a:rPr kumimoji="1" lang="ja-JP" altLang="en-US" dirty="0" smtClean="0"/>
              <a:t>公園内全体での飲酒</a:t>
            </a:r>
          </a:p>
          <a:p>
            <a:r>
              <a:rPr kumimoji="1" lang="ja-JP" altLang="en-US" dirty="0" smtClean="0"/>
              <a:t> 駐車場・ピクニックエリア以外での喫煙</a:t>
            </a:r>
          </a:p>
          <a:p>
            <a:r>
              <a:rPr kumimoji="1" lang="ja-JP" altLang="en-US" dirty="0" smtClean="0"/>
              <a:t> ボートの使用</a:t>
            </a:r>
          </a:p>
          <a:p>
            <a:r>
              <a:rPr kumimoji="1" lang="ja-JP" altLang="en-US" dirty="0" smtClean="0"/>
              <a:t> 釣り</a:t>
            </a:r>
          </a:p>
          <a:p>
            <a:r>
              <a:rPr kumimoji="1" lang="ja-JP" altLang="en-US" dirty="0" smtClean="0"/>
              <a:t> 動植物にエサをあげること</a:t>
            </a:r>
          </a:p>
          <a:p>
            <a:r>
              <a:rPr kumimoji="1" lang="ja-JP" altLang="en-US" dirty="0" smtClean="0"/>
              <a:t> ハナウマ湾すべての自然動植物の持ち帰り</a:t>
            </a:r>
          </a:p>
          <a:p>
            <a:r>
              <a:rPr kumimoji="1" lang="ja-JP" altLang="en-US" dirty="0" smtClean="0"/>
              <a:t> 海の中での砂場以外のところに立つこと・座ること・触ること</a:t>
            </a:r>
          </a:p>
          <a:p>
            <a:r>
              <a:rPr kumimoji="1" lang="ja-JP" altLang="en-US" dirty="0" smtClean="0"/>
              <a:t> 魚などの動植物に触ること</a:t>
            </a:r>
            <a:endParaRPr kumimoji="1" lang="en-US" altLang="ja-JP" dirty="0" smtClean="0"/>
          </a:p>
          <a:p>
            <a:r>
              <a:rPr kumimoji="1" lang="ja-JP" altLang="en-US" dirty="0" smtClean="0"/>
              <a:t>４００種の魚が知られる</a:t>
            </a:r>
          </a:p>
          <a:p>
            <a:endParaRPr kumimoji="1" lang="ja-JP" altLang="en-US" dirty="0"/>
          </a:p>
        </p:txBody>
      </p:sp>
      <p:sp>
        <p:nvSpPr>
          <p:cNvPr id="4" name="スライド番号プレースホルダー 3"/>
          <p:cNvSpPr>
            <a:spLocks noGrp="1"/>
          </p:cNvSpPr>
          <p:nvPr>
            <p:ph type="sldNum" sz="quarter" idx="10"/>
          </p:nvPr>
        </p:nvSpPr>
        <p:spPr/>
        <p:txBody>
          <a:bodyPr/>
          <a:lstStyle/>
          <a:p>
            <a:fld id="{DF36C055-D5B5-4EF8-AF17-9C3EDDDEF498}"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264447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フムフムヌクヌクアプアア　</a:t>
            </a:r>
            <a:r>
              <a:rPr kumimoji="1" lang="en-US" altLang="ja-JP" dirty="0" smtClean="0"/>
              <a:t>wedge</a:t>
            </a:r>
            <a:r>
              <a:rPr kumimoji="1" lang="ja-JP" altLang="en-US" dirty="0" smtClean="0"/>
              <a:t>（</a:t>
            </a:r>
            <a:r>
              <a:rPr kumimoji="1" lang="en-US" altLang="ja-JP" dirty="0" smtClean="0"/>
              <a:t>V</a:t>
            </a:r>
            <a:r>
              <a:rPr kumimoji="1" lang="ja-JP" altLang="en-US" dirty="0" smtClean="0"/>
              <a:t>字型）</a:t>
            </a:r>
            <a:r>
              <a:rPr kumimoji="1" lang="en-US" altLang="ja-JP" baseline="0" dirty="0" smtClean="0"/>
              <a:t> triggerfish</a:t>
            </a:r>
          </a:p>
          <a:p>
            <a:endParaRPr kumimoji="1" lang="en-US" altLang="ja-JP" baseline="0" dirty="0" smtClean="0"/>
          </a:p>
          <a:p>
            <a:r>
              <a:rPr kumimoji="1" lang="ja-JP" altLang="en-US" baseline="0" dirty="0" smtClean="0"/>
              <a:t>　先に日本語を言うこと！！　</a:t>
            </a:r>
            <a:endParaRPr kumimoji="1" lang="en-US" altLang="ja-JP" baseline="0" dirty="0" smtClean="0"/>
          </a:p>
          <a:p>
            <a:r>
              <a:rPr kumimoji="1" lang="ja-JP" altLang="en-US" baseline="0" dirty="0" smtClean="0"/>
              <a:t>　タスキモンガラ　フグ目モンガラカワハギ科に属する</a:t>
            </a:r>
            <a:endParaRPr kumimoji="1" lang="en-US" altLang="ja-JP" dirty="0" smtClean="0"/>
          </a:p>
          <a:p>
            <a:r>
              <a:rPr kumimoji="1" lang="ja-JP" altLang="en-US" dirty="0" smtClean="0"/>
              <a:t>マニニ</a:t>
            </a:r>
            <a:r>
              <a:rPr kumimoji="1" lang="ja-JP" altLang="en-US" baseline="0" dirty="0" smtClean="0"/>
              <a:t>　</a:t>
            </a:r>
            <a:r>
              <a:rPr kumimoji="1" lang="en-US" altLang="ja-JP" baseline="0" dirty="0" smtClean="0"/>
              <a:t>convict surgeonfish</a:t>
            </a:r>
            <a:r>
              <a:rPr kumimoji="1" lang="ja-JP" altLang="en-US" baseline="0" dirty="0" smtClean="0"/>
              <a:t>（コンビクトサージャンフィッシュ）</a:t>
            </a:r>
            <a:endParaRPr kumimoji="1" lang="en-US" altLang="ja-JP" baseline="0" dirty="0" smtClean="0"/>
          </a:p>
          <a:p>
            <a:r>
              <a:rPr kumimoji="1" lang="ja-JP" altLang="en-US" baseline="0" dirty="0" smtClean="0"/>
              <a:t>　しまはぎ</a:t>
            </a:r>
            <a:endParaRPr kumimoji="1" lang="en-US" altLang="ja-JP" baseline="0" dirty="0" smtClean="0"/>
          </a:p>
          <a:p>
            <a:endParaRPr kumimoji="1" lang="en-US" altLang="ja-JP" baseline="0" dirty="0" smtClean="0"/>
          </a:p>
          <a:p>
            <a:r>
              <a:rPr kumimoji="1" lang="ja-JP" altLang="en-US" dirty="0" smtClean="0"/>
              <a:t>マレイ　</a:t>
            </a:r>
            <a:r>
              <a:rPr kumimoji="1" lang="en-US" altLang="ja-JP" dirty="0" smtClean="0"/>
              <a:t>orange spine </a:t>
            </a:r>
            <a:r>
              <a:rPr kumimoji="1" lang="en-US" altLang="ja-JP" dirty="0" err="1" smtClean="0"/>
              <a:t>unicornfish</a:t>
            </a:r>
            <a:endParaRPr kumimoji="1" lang="en-US" altLang="ja-JP" dirty="0" smtClean="0"/>
          </a:p>
          <a:p>
            <a:r>
              <a:rPr kumimoji="1" lang="en-US" altLang="ja-JP" dirty="0" smtClean="0"/>
              <a:t> </a:t>
            </a:r>
            <a:r>
              <a:rPr kumimoji="1" lang="ja-JP" altLang="en-US" dirty="0" smtClean="0"/>
              <a:t>クロハギ</a:t>
            </a:r>
            <a:endParaRPr kumimoji="1" lang="en-US" altLang="ja-JP" dirty="0" smtClean="0"/>
          </a:p>
          <a:p>
            <a:r>
              <a:rPr kumimoji="1" lang="ja-JP" altLang="en-US" baseline="0" dirty="0" smtClean="0"/>
              <a:t>クピピ　</a:t>
            </a:r>
            <a:r>
              <a:rPr kumimoji="1" lang="en-US" altLang="ja-JP" baseline="0" dirty="0" err="1" smtClean="0"/>
              <a:t>blackspot</a:t>
            </a:r>
            <a:r>
              <a:rPr kumimoji="1" lang="en-US" altLang="ja-JP" baseline="0" dirty="0" smtClean="0"/>
              <a:t> </a:t>
            </a:r>
            <a:r>
              <a:rPr kumimoji="1" lang="en-US" altLang="ja-JP" baseline="0" dirty="0" err="1" smtClean="0"/>
              <a:t>surgeant</a:t>
            </a:r>
            <a:endParaRPr kumimoji="1" lang="en-US" altLang="ja-JP" baseline="0" dirty="0" smtClean="0"/>
          </a:p>
          <a:p>
            <a:r>
              <a:rPr kumimoji="1" lang="ja-JP" altLang="en-US" baseline="0" dirty="0" smtClean="0"/>
              <a:t>　シマスズメダイ</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F36C055-D5B5-4EF8-AF17-9C3EDDDEF498}" type="slidenum">
              <a:rPr lang="ja-JP" altLang="en-US" smtClean="0">
                <a:solidFill>
                  <a:prstClr val="black"/>
                </a:solidFill>
              </a:rPr>
              <a:pPr/>
              <a:t>41</a:t>
            </a:fld>
            <a:endParaRPr lang="ja-JP" altLang="en-US" dirty="0">
              <a:solidFill>
                <a:prstClr val="black"/>
              </a:solidFill>
            </a:endParaRPr>
          </a:p>
        </p:txBody>
      </p:sp>
    </p:spTree>
    <p:extLst>
      <p:ext uri="{BB962C8B-B14F-4D97-AF65-F5344CB8AC3E}">
        <p14:creationId xmlns:p14="http://schemas.microsoft.com/office/powerpoint/2010/main" val="254621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飛行機で約</a:t>
            </a:r>
            <a:r>
              <a:rPr kumimoji="1" lang="en-US" altLang="ja-JP" dirty="0" smtClean="0"/>
              <a:t>1</a:t>
            </a:r>
            <a:r>
              <a:rPr kumimoji="1" lang="ja-JP" altLang="en-US" dirty="0" smtClean="0"/>
              <a:t>時間</a:t>
            </a:r>
            <a:endParaRPr kumimoji="1" lang="en-US" altLang="ja-JP" dirty="0" smtClean="0"/>
          </a:p>
          <a:p>
            <a:r>
              <a:rPr kumimoji="1" lang="ja-JP" altLang="en-US" dirty="0" smtClean="0"/>
              <a:t>研究所へは船で行った。</a:t>
            </a:r>
            <a:endParaRPr kumimoji="1" lang="en-US" altLang="ja-JP" dirty="0" smtClean="0"/>
          </a:p>
          <a:p>
            <a:r>
              <a:rPr kumimoji="1" lang="ja-JP" altLang="en-US" dirty="0" smtClean="0"/>
              <a:t>自由時間にワイキキビーチを散策。傍に高層ビル。</a:t>
            </a:r>
            <a:endParaRPr kumimoji="1" lang="en-US" altLang="ja-JP" dirty="0" smtClean="0"/>
          </a:p>
          <a:p>
            <a:r>
              <a:rPr kumimoji="1" lang="ja-JP" altLang="en-US" dirty="0" smtClean="0"/>
              <a:t>アーミーミュージアムへ行く人も。</a:t>
            </a:r>
            <a:endParaRPr kumimoji="1" lang="en-US" altLang="ja-JP" dirty="0" smtClean="0"/>
          </a:p>
          <a:p>
            <a:r>
              <a:rPr kumimoji="1" lang="ja-JP" altLang="en-US" dirty="0" smtClean="0"/>
              <a:t>ホノルルは大都会でたくさんの人と活気。</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30</a:t>
            </a:fld>
            <a:endParaRPr lang="ja-JP" altLang="en-US" dirty="0">
              <a:solidFill>
                <a:prstClr val="black"/>
              </a:solidFill>
            </a:endParaRPr>
          </a:p>
        </p:txBody>
      </p:sp>
    </p:spTree>
    <p:extLst>
      <p:ext uri="{BB962C8B-B14F-4D97-AF65-F5344CB8AC3E}">
        <p14:creationId xmlns:p14="http://schemas.microsoft.com/office/powerpoint/2010/main" val="13405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いくつもの島。</a:t>
            </a:r>
            <a:endParaRPr kumimoji="1" lang="en-US" altLang="ja-JP" dirty="0" smtClean="0"/>
          </a:p>
          <a:p>
            <a:r>
              <a:rPr kumimoji="1" lang="ja-JP" altLang="en-US" dirty="0" smtClean="0"/>
              <a:t>広大な海がきれい。色が場所で違う。</a:t>
            </a:r>
            <a:endParaRPr kumimoji="1" lang="en-US" altLang="ja-JP" dirty="0" smtClean="0"/>
          </a:p>
          <a:p>
            <a:r>
              <a:rPr kumimoji="1" lang="ja-JP" altLang="en-US" dirty="0" smtClean="0"/>
              <a:t>米軍の基地があって頻繁に戦闘機。戦争について考えさせられた。</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31</a:t>
            </a:fld>
            <a:endParaRPr lang="ja-JP" altLang="en-US" dirty="0">
              <a:solidFill>
                <a:prstClr val="black"/>
              </a:solidFill>
            </a:endParaRPr>
          </a:p>
        </p:txBody>
      </p:sp>
    </p:spTree>
    <p:extLst>
      <p:ext uri="{BB962C8B-B14F-4D97-AF65-F5344CB8AC3E}">
        <p14:creationId xmlns:p14="http://schemas.microsoft.com/office/powerpoint/2010/main" val="130991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島は個人のものからハワイ大学のものへ</a:t>
            </a:r>
            <a:endParaRPr kumimoji="1" lang="en-US" altLang="ja-JP" dirty="0" smtClean="0"/>
          </a:p>
          <a:p>
            <a:r>
              <a:rPr kumimoji="1" lang="en-US" altLang="ja-JP" dirty="0" smtClean="0"/>
              <a:t>James Anderson</a:t>
            </a:r>
            <a:r>
              <a:rPr kumimoji="1" lang="ja-JP" altLang="en-US" dirty="0" err="1" smtClean="0"/>
              <a:t>さんと</a:t>
            </a:r>
            <a:r>
              <a:rPr kumimoji="1" lang="ja-JP" altLang="en-US" dirty="0" smtClean="0"/>
              <a:t>日本人女性研究員の方が案内</a:t>
            </a:r>
            <a:endParaRPr kumimoji="1" lang="en-US" altLang="ja-JP" dirty="0" smtClean="0"/>
          </a:p>
          <a:p>
            <a:r>
              <a:rPr kumimoji="1" lang="ja-JP" altLang="en-US" dirty="0" smtClean="0"/>
              <a:t>島全体を歩いて回った。</a:t>
            </a:r>
            <a:endParaRPr kumimoji="1" lang="en-US" altLang="ja-JP" dirty="0" smtClean="0"/>
          </a:p>
          <a:p>
            <a:r>
              <a:rPr kumimoji="1" lang="ja-JP" altLang="en-US" dirty="0" smtClean="0"/>
              <a:t>岡大の臨界実験所の所長もかつておられた。</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32</a:t>
            </a:fld>
            <a:endParaRPr lang="ja-JP" altLang="en-US" dirty="0">
              <a:solidFill>
                <a:prstClr val="black"/>
              </a:solidFill>
            </a:endParaRPr>
          </a:p>
        </p:txBody>
      </p:sp>
    </p:spTree>
    <p:extLst>
      <p:ext uri="{BB962C8B-B14F-4D97-AF65-F5344CB8AC3E}">
        <p14:creationId xmlns:p14="http://schemas.microsoft.com/office/powerpoint/2010/main" val="297463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英会話を楽しんだ。</a:t>
            </a:r>
            <a:endParaRPr kumimoji="1" lang="en-US" altLang="ja-JP" dirty="0" smtClean="0"/>
          </a:p>
          <a:p>
            <a:r>
              <a:rPr kumimoji="1" lang="en-US" altLang="ja-JP" dirty="0" smtClean="0"/>
              <a:t>Anderson</a:t>
            </a:r>
            <a:r>
              <a:rPr kumimoji="1" lang="ja-JP" altLang="en-US" dirty="0" err="1" smtClean="0"/>
              <a:t>さんは</a:t>
            </a:r>
            <a:r>
              <a:rPr kumimoji="1" lang="ja-JP" altLang="en-US" dirty="0" smtClean="0"/>
              <a:t>ブラジル出身で方親がブラジル、もう片親がアメリカ出身</a:t>
            </a:r>
            <a:endParaRPr kumimoji="1" lang="en-US" altLang="ja-JP" dirty="0" smtClean="0"/>
          </a:p>
          <a:p>
            <a:r>
              <a:rPr kumimoji="1" lang="ja-JP" altLang="en-US" dirty="0" smtClean="0"/>
              <a:t>バイリンガル</a:t>
            </a:r>
            <a:endParaRPr kumimoji="1" lang="en-US" altLang="ja-JP" dirty="0" smtClean="0"/>
          </a:p>
          <a:p>
            <a:r>
              <a:rPr kumimoji="1" lang="ja-JP" altLang="en-US" dirty="0" smtClean="0"/>
              <a:t>オーストラリア、韓国、日本でも研究活動</a:t>
            </a:r>
            <a:endParaRPr kumimoji="1" lang="en-US" altLang="ja-JP" dirty="0" smtClean="0"/>
          </a:p>
          <a:p>
            <a:r>
              <a:rPr kumimoji="1" lang="ja-JP" altLang="en-US" dirty="0" smtClean="0"/>
              <a:t>塩水と海水での生理的変化を研究</a:t>
            </a:r>
            <a:endParaRPr kumimoji="1" lang="en-US" altLang="ja-JP" dirty="0" smtClean="0"/>
          </a:p>
          <a:p>
            <a:r>
              <a:rPr kumimoji="1" lang="ja-JP" altLang="en-US" dirty="0" smtClean="0"/>
              <a:t>英語の学習意欲が向上</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134870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プロラクチンというホルモンに着目して海洋生物の生理的変化を研究</a:t>
            </a:r>
            <a:endParaRPr kumimoji="1" lang="en-US" altLang="ja-JP" dirty="0" smtClean="0"/>
          </a:p>
          <a:p>
            <a:r>
              <a:rPr kumimoji="1" lang="ja-JP" altLang="en-US" dirty="0" smtClean="0"/>
              <a:t>サメであり、たくさん飼っている。</a:t>
            </a:r>
            <a:endParaRPr kumimoji="1" lang="en-US" altLang="ja-JP" dirty="0" smtClean="0"/>
          </a:p>
          <a:p>
            <a:r>
              <a:rPr kumimoji="1" lang="ja-JP" altLang="en-US" dirty="0" smtClean="0"/>
              <a:t>小さくて人は食べないので安心。</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34</a:t>
            </a:fld>
            <a:endParaRPr lang="ja-JP" altLang="en-US" dirty="0">
              <a:solidFill>
                <a:prstClr val="black"/>
              </a:solidFill>
            </a:endParaRPr>
          </a:p>
        </p:txBody>
      </p:sp>
    </p:spTree>
    <p:extLst>
      <p:ext uri="{BB962C8B-B14F-4D97-AF65-F5344CB8AC3E}">
        <p14:creationId xmlns:p14="http://schemas.microsoft.com/office/powerpoint/2010/main" val="176500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タッチプールでいろいろな海洋生物に触れた。</a:t>
            </a:r>
            <a:endParaRPr kumimoji="1" lang="en-US" altLang="ja-JP" dirty="0" smtClean="0"/>
          </a:p>
          <a:p>
            <a:r>
              <a:rPr kumimoji="1" lang="ja-JP" altLang="en-US" dirty="0" smtClean="0"/>
              <a:t>ナマコであり、ヌルヌルしていた。</a:t>
            </a:r>
            <a:endParaRPr kumimoji="1" lang="en-US" altLang="ja-JP" dirty="0" smtClean="0"/>
          </a:p>
          <a:p>
            <a:r>
              <a:rPr kumimoji="1" lang="ja-JP" altLang="en-US" dirty="0" smtClean="0"/>
              <a:t>ずっと持っていると</a:t>
            </a:r>
            <a:r>
              <a:rPr kumimoji="1" lang="ja-JP" altLang="en-US" dirty="0" err="1" smtClean="0"/>
              <a:t>だらんと</a:t>
            </a:r>
            <a:r>
              <a:rPr kumimoji="1" lang="ja-JP" altLang="en-US" dirty="0" smtClean="0"/>
              <a:t>垂れてくる。</a:t>
            </a:r>
            <a:r>
              <a:rPr kumimoji="1" lang="en-US" altLang="ja-JP" dirty="0" smtClean="0"/>
              <a:t>2</a:t>
            </a:r>
            <a:r>
              <a:rPr kumimoji="1" lang="ja-JP" altLang="en-US" dirty="0" err="1" smtClean="0"/>
              <a:t>つに</a:t>
            </a:r>
            <a:r>
              <a:rPr kumimoji="1" lang="ja-JP" altLang="en-US" dirty="0" smtClean="0"/>
              <a:t>分裂することも。</a:t>
            </a:r>
            <a:endParaRPr kumimoji="1" lang="en-US" altLang="ja-JP" dirty="0" smtClean="0"/>
          </a:p>
          <a:p>
            <a:r>
              <a:rPr kumimoji="1" lang="ja-JP" altLang="en-US" dirty="0" smtClean="0"/>
              <a:t>不思議</a:t>
            </a:r>
            <a:endParaRPr kumimoji="1" lang="en-US" altLang="ja-JP" dirty="0" smtClean="0"/>
          </a:p>
          <a:p>
            <a:r>
              <a:rPr kumimoji="1" lang="ja-JP" altLang="en-US" dirty="0" smtClean="0"/>
              <a:t>黒いナマコも</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35</a:t>
            </a:fld>
            <a:endParaRPr lang="ja-JP" altLang="en-US" dirty="0">
              <a:solidFill>
                <a:prstClr val="black"/>
              </a:solidFill>
            </a:endParaRPr>
          </a:p>
        </p:txBody>
      </p:sp>
    </p:spTree>
    <p:extLst>
      <p:ext uri="{BB962C8B-B14F-4D97-AF65-F5344CB8AC3E}">
        <p14:creationId xmlns:p14="http://schemas.microsoft.com/office/powerpoint/2010/main" val="233505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傍に高層ビル</a:t>
            </a:r>
            <a:endParaRPr kumimoji="1" lang="en-US" altLang="ja-JP" dirty="0" smtClean="0"/>
          </a:p>
          <a:p>
            <a:r>
              <a:rPr kumimoji="1" lang="ja-JP" altLang="en-US" dirty="0" smtClean="0"/>
              <a:t>多くの人でにぎわっていた。</a:t>
            </a:r>
            <a:endParaRPr kumimoji="1" lang="en-US" altLang="ja-JP" dirty="0" smtClean="0"/>
          </a:p>
          <a:p>
            <a:r>
              <a:rPr kumimoji="1" lang="ja-JP" altLang="en-US" dirty="0" smtClean="0"/>
              <a:t>遠くには客船</a:t>
            </a:r>
            <a:endParaRPr kumimoji="1" lang="en-US" altLang="ja-JP" dirty="0" smtClean="0"/>
          </a:p>
          <a:p>
            <a:r>
              <a:rPr kumimoji="1" lang="ja-JP" altLang="en-US" dirty="0" smtClean="0"/>
              <a:t>広い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9937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ホテルの</a:t>
            </a:r>
            <a:r>
              <a:rPr kumimoji="1" lang="en-US" altLang="ja-JP" dirty="0" smtClean="0"/>
              <a:t>29</a:t>
            </a:r>
            <a:r>
              <a:rPr kumimoji="1" lang="ja-JP" altLang="en-US" dirty="0" smtClean="0"/>
              <a:t>階から見たホノルルの夜景。</a:t>
            </a:r>
            <a:endParaRPr kumimoji="1" lang="en-US" altLang="ja-JP" dirty="0" smtClean="0"/>
          </a:p>
          <a:p>
            <a:r>
              <a:rPr kumimoji="1" lang="ja-JP" altLang="en-US" dirty="0" smtClean="0"/>
              <a:t>大都会で人があふれ、活気</a:t>
            </a:r>
            <a:endParaRPr kumimoji="1" lang="en-US" altLang="ja-JP" dirty="0" smtClean="0"/>
          </a:p>
          <a:p>
            <a:r>
              <a:rPr kumimoji="1" lang="ja-JP" altLang="en-US" dirty="0" smtClean="0"/>
              <a:t>日本語表記もあった</a:t>
            </a:r>
            <a:endParaRPr kumimoji="1" lang="en-US" altLang="ja-JP" dirty="0" smtClean="0"/>
          </a:p>
          <a:p>
            <a:r>
              <a:rPr kumimoji="1" lang="ja-JP" altLang="en-US" dirty="0" smtClean="0"/>
              <a:t>レストランではクーポンで値切ることに成功</a:t>
            </a:r>
            <a:endParaRPr kumimoji="1" lang="en-US" altLang="ja-JP" dirty="0" smtClean="0"/>
          </a:p>
          <a:p>
            <a:r>
              <a:rPr kumimoji="1" lang="ja-JP" altLang="en-US" dirty="0" smtClean="0"/>
              <a:t>全身銀色の人など、変な人もいて怖かった。</a:t>
            </a:r>
            <a:endParaRPr kumimoji="1" lang="ja-JP" altLang="en-US" dirty="0"/>
          </a:p>
        </p:txBody>
      </p:sp>
      <p:sp>
        <p:nvSpPr>
          <p:cNvPr id="4" name="スライド番号プレースホルダー 3"/>
          <p:cNvSpPr>
            <a:spLocks noGrp="1"/>
          </p:cNvSpPr>
          <p:nvPr>
            <p:ph type="sldNum" sz="quarter" idx="10"/>
          </p:nvPr>
        </p:nvSpPr>
        <p:spPr/>
        <p:txBody>
          <a:bodyPr/>
          <a:lstStyle/>
          <a:p>
            <a:fld id="{832B540B-B8CA-4CFA-97FD-8F84A845C559}" type="slidenum">
              <a:rPr lang="ja-JP" altLang="en-US" smtClean="0">
                <a:solidFill>
                  <a:prstClr val="black"/>
                </a:solidFill>
              </a:rPr>
              <a:pPr/>
              <a:t>37</a:t>
            </a:fld>
            <a:endParaRPr lang="ja-JP" altLang="en-US" dirty="0">
              <a:solidFill>
                <a:prstClr val="black"/>
              </a:solidFill>
            </a:endParaRPr>
          </a:p>
        </p:txBody>
      </p:sp>
    </p:spTree>
    <p:extLst>
      <p:ext uri="{BB962C8B-B14F-4D97-AF65-F5344CB8AC3E}">
        <p14:creationId xmlns:p14="http://schemas.microsoft.com/office/powerpoint/2010/main" val="30170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19" name="Footer Placeholder 18"/>
          <p:cNvSpPr>
            <a:spLocks noGrp="1"/>
          </p:cNvSpPr>
          <p:nvPr>
            <p:ph type="ftr" sz="quarter" idx="11"/>
          </p:nvPr>
        </p:nvSpPr>
        <p:spPr/>
        <p:txBody>
          <a:bodyPr/>
          <a:lstStyle/>
          <a:p>
            <a:endParaRPr kumimoji="1" lang="ja-JP" altLang="en-US"/>
          </a:p>
        </p:txBody>
      </p:sp>
      <p:sp>
        <p:nvSpPr>
          <p:cNvPr id="27" name="Slide Number Placeholder 26"/>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79118260-9163-4FC4-ACB9-C4E35ED058EB}" type="datetimeFigureOut">
              <a:rPr kumimoji="1" lang="ja-JP" altLang="en-US" smtClean="0">
                <a:solidFill>
                  <a:srgbClr val="DBF5F9">
                    <a:shade val="90000"/>
                  </a:srgbClr>
                </a:solidFill>
              </a:rPr>
              <a:pPr/>
              <a:t>2018/5/7</a:t>
            </a:fld>
            <a:endParaRPr kumimoji="1" lang="ja-JP"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kumimoji="1" lang="ja-JP"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7FC8A5AB-2121-452F-A07F-1615E0CBB5FF}" type="slidenum">
              <a:rPr kumimoji="1" lang="ja-JP" altLang="en-US" smtClean="0">
                <a:solidFill>
                  <a:srgbClr val="DBF5F9">
                    <a:shade val="90000"/>
                  </a:srgbClr>
                </a:solidFill>
              </a:rPr>
              <a:pPr/>
              <a:t>‹#›</a:t>
            </a:fld>
            <a:endParaRPr kumimoji="1" lang="ja-JP" altLang="en-US">
              <a:solidFill>
                <a:srgbClr val="DBF5F9">
                  <a:shade val="90000"/>
                </a:srgbClr>
              </a:solidFill>
            </a:endParaRPr>
          </a:p>
        </p:txBody>
      </p:sp>
    </p:spTree>
    <p:extLst>
      <p:ext uri="{BB962C8B-B14F-4D97-AF65-F5344CB8AC3E}">
        <p14:creationId xmlns:p14="http://schemas.microsoft.com/office/powerpoint/2010/main" val="107429322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420273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79118260-9163-4FC4-ACB9-C4E35ED058EB}" type="datetimeFigureOut">
              <a:rPr kumimoji="1" lang="ja-JP" altLang="en-US" smtClean="0">
                <a:solidFill>
                  <a:srgbClr val="DBF5F9">
                    <a:shade val="90000"/>
                  </a:srgbClr>
                </a:solidFill>
              </a:rPr>
              <a:pPr/>
              <a:t>2018/5/7</a:t>
            </a:fld>
            <a:endParaRPr kumimoji="1" lang="ja-JP"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FC8A5AB-2121-452F-A07F-1615E0CBB5FF}" type="slidenum">
              <a:rPr kumimoji="1" lang="ja-JP" altLang="en-US" smtClean="0">
                <a:solidFill>
                  <a:srgbClr val="DBF5F9">
                    <a:shade val="90000"/>
                  </a:srgbClr>
                </a:solidFill>
              </a:rPr>
              <a:pPr/>
              <a:t>‹#›</a:t>
            </a:fld>
            <a:endParaRPr kumimoji="1" lang="ja-JP" altLang="en-US">
              <a:solidFill>
                <a:srgbClr val="DBF5F9">
                  <a:shade val="90000"/>
                </a:srgbClr>
              </a:solidFill>
            </a:endParaRPr>
          </a:p>
        </p:txBody>
      </p:sp>
    </p:spTree>
    <p:extLst>
      <p:ext uri="{BB962C8B-B14F-4D97-AF65-F5344CB8AC3E}">
        <p14:creationId xmlns:p14="http://schemas.microsoft.com/office/powerpoint/2010/main" val="326623291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109935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805847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571960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609093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11770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Tree>
    <p:extLst>
      <p:ext uri="{BB962C8B-B14F-4D97-AF65-F5344CB8AC3E}">
        <p14:creationId xmlns:p14="http://schemas.microsoft.com/office/powerpoint/2010/main" val="167130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810576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372223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C869DBF5-C793-4ED4-B9B1-ED349C2353B4}" type="datetimeFigureOut">
              <a:rPr kumimoji="1" lang="ja-JP" altLang="en-US" smtClean="0">
                <a:solidFill>
                  <a:srgbClr val="DBF5F9">
                    <a:shade val="90000"/>
                  </a:srgbClr>
                </a:solidFill>
              </a:rPr>
              <a:pPr/>
              <a:t>2018/5/7</a:t>
            </a:fld>
            <a:endParaRPr kumimoji="1" lang="ja-JP"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kumimoji="1" lang="ja-JP"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ACE1C0D8-C5D0-4469-9CAC-8FF9DB4B153B}" type="slidenum">
              <a:rPr kumimoji="1" lang="ja-JP" altLang="en-US" smtClean="0">
                <a:solidFill>
                  <a:srgbClr val="DBF5F9">
                    <a:shade val="90000"/>
                  </a:srgbClr>
                </a:solidFill>
              </a:rPr>
              <a:pPr/>
              <a:t>‹#›</a:t>
            </a:fld>
            <a:endParaRPr kumimoji="1" lang="ja-JP" altLang="en-US">
              <a:solidFill>
                <a:srgbClr val="DBF5F9">
                  <a:shade val="90000"/>
                </a:srgbClr>
              </a:solidFill>
            </a:endParaRPr>
          </a:p>
        </p:txBody>
      </p:sp>
    </p:spTree>
    <p:extLst>
      <p:ext uri="{BB962C8B-B14F-4D97-AF65-F5344CB8AC3E}">
        <p14:creationId xmlns:p14="http://schemas.microsoft.com/office/powerpoint/2010/main" val="158909773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20458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C869DBF5-C793-4ED4-B9B1-ED349C2353B4}" type="datetimeFigureOut">
              <a:rPr kumimoji="1" lang="ja-JP" altLang="en-US" smtClean="0">
                <a:solidFill>
                  <a:srgbClr val="DBF5F9">
                    <a:shade val="90000"/>
                  </a:srgbClr>
                </a:solidFill>
              </a:rPr>
              <a:pPr/>
              <a:t>2018/5/7</a:t>
            </a:fld>
            <a:endParaRPr kumimoji="1" lang="ja-JP"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ACE1C0D8-C5D0-4469-9CAC-8FF9DB4B153B}" type="slidenum">
              <a:rPr kumimoji="1" lang="ja-JP" altLang="en-US" smtClean="0">
                <a:solidFill>
                  <a:srgbClr val="DBF5F9">
                    <a:shade val="90000"/>
                  </a:srgbClr>
                </a:solidFill>
              </a:rPr>
              <a:pPr/>
              <a:t>‹#›</a:t>
            </a:fld>
            <a:endParaRPr kumimoji="1" lang="ja-JP" altLang="en-US">
              <a:solidFill>
                <a:srgbClr val="DBF5F9">
                  <a:shade val="90000"/>
                </a:srgbClr>
              </a:solidFill>
            </a:endParaRPr>
          </a:p>
        </p:txBody>
      </p:sp>
    </p:spTree>
    <p:extLst>
      <p:ext uri="{BB962C8B-B14F-4D97-AF65-F5344CB8AC3E}">
        <p14:creationId xmlns:p14="http://schemas.microsoft.com/office/powerpoint/2010/main" val="395340406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613646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15960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854081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27321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287837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Tree>
    <p:extLst>
      <p:ext uri="{BB962C8B-B14F-4D97-AF65-F5344CB8AC3E}">
        <p14:creationId xmlns:p14="http://schemas.microsoft.com/office/powerpoint/2010/main" val="1216628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234941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892592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FD57E16B-7BB8-424D-B1E4-53891F2DC045}" type="datetimeFigureOut">
              <a:rPr kumimoji="1" lang="ja-JP" altLang="en-US" smtClean="0">
                <a:solidFill>
                  <a:srgbClr val="DBF5F9">
                    <a:shade val="90000"/>
                  </a:srgbClr>
                </a:solidFill>
              </a:rPr>
              <a:pPr/>
              <a:t>2018/5/7</a:t>
            </a:fld>
            <a:endParaRPr kumimoji="1" lang="ja-JP" alt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kumimoji="1" lang="ja-JP" alt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4478C3D2-88D8-42E0-923F-0548BE512FCD}" type="slidenum">
              <a:rPr kumimoji="1" lang="ja-JP" altLang="en-US" smtClean="0">
                <a:solidFill>
                  <a:srgbClr val="DBF5F9">
                    <a:shade val="90000"/>
                  </a:srgbClr>
                </a:solidFill>
              </a:rPr>
              <a:pPr/>
              <a:t>‹#›</a:t>
            </a:fld>
            <a:endParaRPr kumimoji="1" lang="ja-JP" altLang="en-US" dirty="0">
              <a:solidFill>
                <a:srgbClr val="DBF5F9">
                  <a:shade val="90000"/>
                </a:srgbClr>
              </a:solidFill>
            </a:endParaRPr>
          </a:p>
        </p:txBody>
      </p:sp>
    </p:spTree>
    <p:extLst>
      <p:ext uri="{BB962C8B-B14F-4D97-AF65-F5344CB8AC3E}">
        <p14:creationId xmlns:p14="http://schemas.microsoft.com/office/powerpoint/2010/main" val="168901245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125697023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FD57E16B-7BB8-424D-B1E4-53891F2DC045}" type="datetimeFigureOut">
              <a:rPr kumimoji="1" lang="ja-JP" altLang="en-US" smtClean="0">
                <a:solidFill>
                  <a:srgbClr val="DBF5F9">
                    <a:shade val="90000"/>
                  </a:srgbClr>
                </a:solidFill>
              </a:rPr>
              <a:pPr/>
              <a:t>2018/5/7</a:t>
            </a:fld>
            <a:endParaRPr kumimoji="1" lang="ja-JP" alt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4478C3D2-88D8-42E0-923F-0548BE512FCD}" type="slidenum">
              <a:rPr kumimoji="1" lang="ja-JP" altLang="en-US" smtClean="0">
                <a:solidFill>
                  <a:srgbClr val="DBF5F9">
                    <a:shade val="90000"/>
                  </a:srgbClr>
                </a:solidFill>
              </a:rPr>
              <a:pPr/>
              <a:t>‹#›</a:t>
            </a:fld>
            <a:endParaRPr kumimoji="1" lang="ja-JP" altLang="en-US" dirty="0">
              <a:solidFill>
                <a:srgbClr val="DBF5F9">
                  <a:shade val="90000"/>
                </a:srgbClr>
              </a:solidFill>
            </a:endParaRPr>
          </a:p>
        </p:txBody>
      </p:sp>
    </p:spTree>
    <p:extLst>
      <p:ext uri="{BB962C8B-B14F-4D97-AF65-F5344CB8AC3E}">
        <p14:creationId xmlns:p14="http://schemas.microsoft.com/office/powerpoint/2010/main" val="39094936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709314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035039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103686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1226746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63402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dirty="0"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Tree>
    <p:extLst>
      <p:ext uri="{BB962C8B-B14F-4D97-AF65-F5344CB8AC3E}">
        <p14:creationId xmlns:p14="http://schemas.microsoft.com/office/powerpoint/2010/main" val="3741516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561404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479449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2B0C5C9E-9336-45A2-882D-78D0FCEC5928}" type="datetimeFigureOut">
              <a:rPr kumimoji="1" lang="ja-JP" altLang="en-US" smtClean="0">
                <a:solidFill>
                  <a:srgbClr val="DBF5F9">
                    <a:shade val="90000"/>
                  </a:srgbClr>
                </a:solidFill>
              </a:rPr>
              <a:pPr/>
              <a:t>2018/5/7</a:t>
            </a:fld>
            <a:endParaRPr kumimoji="1" lang="ja-JP" alt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kumimoji="1" lang="ja-JP" alt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40C55D66-277E-46FE-812B-3B300B467B3B}" type="slidenum">
              <a:rPr kumimoji="1" lang="ja-JP" altLang="en-US" smtClean="0">
                <a:solidFill>
                  <a:srgbClr val="DBF5F9">
                    <a:shade val="90000"/>
                  </a:srgbClr>
                </a:solidFill>
              </a:rPr>
              <a:pPr/>
              <a:t>‹#›</a:t>
            </a:fld>
            <a:endParaRPr kumimoji="1" lang="ja-JP" altLang="en-US" dirty="0">
              <a:solidFill>
                <a:srgbClr val="DBF5F9">
                  <a:shade val="90000"/>
                </a:srgbClr>
              </a:solidFill>
            </a:endParaRPr>
          </a:p>
        </p:txBody>
      </p:sp>
    </p:spTree>
    <p:extLst>
      <p:ext uri="{BB962C8B-B14F-4D97-AF65-F5344CB8AC3E}">
        <p14:creationId xmlns:p14="http://schemas.microsoft.com/office/powerpoint/2010/main" val="184098674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3626129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DBF5F9">
                    <a:shade val="90000"/>
                  </a:srgbClr>
                </a:solidFill>
              </a:rPr>
              <a:pPr/>
              <a:t>2018/5/7</a:t>
            </a:fld>
            <a:endParaRPr kumimoji="1" lang="ja-JP" alt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DBF5F9">
                    <a:shade val="90000"/>
                  </a:srgbClr>
                </a:solidFill>
              </a:rPr>
              <a:pPr/>
              <a:t>‹#›</a:t>
            </a:fld>
            <a:endParaRPr kumimoji="1" lang="ja-JP" altLang="en-US" dirty="0">
              <a:solidFill>
                <a:srgbClr val="DBF5F9">
                  <a:shade val="90000"/>
                </a:srgbClr>
              </a:solidFill>
            </a:endParaRPr>
          </a:p>
        </p:txBody>
      </p:sp>
    </p:spTree>
    <p:extLst>
      <p:ext uri="{BB962C8B-B14F-4D97-AF65-F5344CB8AC3E}">
        <p14:creationId xmlns:p14="http://schemas.microsoft.com/office/powerpoint/2010/main" val="165034712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3449775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05058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196332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782266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675781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dirty="0"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Tree>
    <p:extLst>
      <p:ext uri="{BB962C8B-B14F-4D97-AF65-F5344CB8AC3E}">
        <p14:creationId xmlns:p14="http://schemas.microsoft.com/office/powerpoint/2010/main" val="2662182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4181719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361001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2B0C5C9E-9336-45A2-882D-78D0FCEC5928}" type="datetimeFigureOut">
              <a:rPr kumimoji="1" lang="ja-JP" altLang="en-US" smtClean="0">
                <a:solidFill>
                  <a:srgbClr val="DBF5F9">
                    <a:shade val="90000"/>
                  </a:srgbClr>
                </a:solidFill>
              </a:rPr>
              <a:pPr/>
              <a:t>2018/5/7</a:t>
            </a:fld>
            <a:endParaRPr kumimoji="1" lang="ja-JP" alt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kumimoji="1" lang="ja-JP" alt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40C55D66-277E-46FE-812B-3B300B467B3B}" type="slidenum">
              <a:rPr kumimoji="1" lang="ja-JP" altLang="en-US" smtClean="0">
                <a:solidFill>
                  <a:srgbClr val="DBF5F9">
                    <a:shade val="90000"/>
                  </a:srgbClr>
                </a:solidFill>
              </a:rPr>
              <a:pPr/>
              <a:t>‹#›</a:t>
            </a:fld>
            <a:endParaRPr kumimoji="1" lang="ja-JP" altLang="en-US" dirty="0">
              <a:solidFill>
                <a:srgbClr val="DBF5F9">
                  <a:shade val="90000"/>
                </a:srgbClr>
              </a:solidFill>
            </a:endParaRPr>
          </a:p>
        </p:txBody>
      </p:sp>
    </p:spTree>
    <p:extLst>
      <p:ext uri="{BB962C8B-B14F-4D97-AF65-F5344CB8AC3E}">
        <p14:creationId xmlns:p14="http://schemas.microsoft.com/office/powerpoint/2010/main" val="2842923678"/>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895048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DBF5F9">
                    <a:shade val="90000"/>
                  </a:srgbClr>
                </a:solidFill>
              </a:rPr>
              <a:pPr/>
              <a:t>2018/5/7</a:t>
            </a:fld>
            <a:endParaRPr kumimoji="1" lang="ja-JP" alt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DBF5F9">
                    <a:shade val="90000"/>
                  </a:srgbClr>
                </a:solidFill>
              </a:rPr>
              <a:pPr/>
              <a:t>‹#›</a:t>
            </a:fld>
            <a:endParaRPr kumimoji="1" lang="ja-JP" altLang="en-US" dirty="0">
              <a:solidFill>
                <a:srgbClr val="DBF5F9">
                  <a:shade val="90000"/>
                </a:srgbClr>
              </a:solidFill>
            </a:endParaRPr>
          </a:p>
        </p:txBody>
      </p:sp>
    </p:spTree>
    <p:extLst>
      <p:ext uri="{BB962C8B-B14F-4D97-AF65-F5344CB8AC3E}">
        <p14:creationId xmlns:p14="http://schemas.microsoft.com/office/powerpoint/2010/main" val="1201921817"/>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415035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3646363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976597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760177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1663415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dirty="0"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Tree>
    <p:extLst>
      <p:ext uri="{BB962C8B-B14F-4D97-AF65-F5344CB8AC3E}">
        <p14:creationId xmlns:p14="http://schemas.microsoft.com/office/powerpoint/2010/main" val="3215910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20519724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spTree>
    <p:extLst>
      <p:ext uri="{BB962C8B-B14F-4D97-AF65-F5344CB8AC3E}">
        <p14:creationId xmlns:p14="http://schemas.microsoft.com/office/powerpoint/2010/main" val="4173648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055B87DA-71FC-4E78-A7B5-4B54EA9A6987}" type="datetimeFigureOut">
              <a:rPr kumimoji="1" lang="ja-JP" altLang="en-US" smtClean="0">
                <a:solidFill>
                  <a:srgbClr val="DBF5F9">
                    <a:shade val="90000"/>
                  </a:srgbClr>
                </a:solidFill>
              </a:rPr>
              <a:pPr/>
              <a:t>2018/5/7</a:t>
            </a:fld>
            <a:endParaRPr kumimoji="1" lang="ja-JP"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kumimoji="1" lang="ja-JP"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C80669C-382E-42CF-944F-FB3CD8971D63}" type="slidenum">
              <a:rPr kumimoji="1" lang="ja-JP" altLang="en-US" smtClean="0">
                <a:solidFill>
                  <a:srgbClr val="DBF5F9">
                    <a:shade val="90000"/>
                  </a:srgbClr>
                </a:solidFill>
              </a:rPr>
              <a:pPr/>
              <a:t>‹#›</a:t>
            </a:fld>
            <a:endParaRPr kumimoji="1" lang="ja-JP" altLang="en-US">
              <a:solidFill>
                <a:srgbClr val="DBF5F9">
                  <a:shade val="90000"/>
                </a:srgbClr>
              </a:solidFill>
            </a:endParaRPr>
          </a:p>
        </p:txBody>
      </p:sp>
    </p:spTree>
    <p:extLst>
      <p:ext uri="{BB962C8B-B14F-4D97-AF65-F5344CB8AC3E}">
        <p14:creationId xmlns:p14="http://schemas.microsoft.com/office/powerpoint/2010/main" val="316655497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527323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055B87DA-71FC-4E78-A7B5-4B54EA9A6987}" type="datetimeFigureOut">
              <a:rPr kumimoji="1" lang="ja-JP" altLang="en-US" smtClean="0">
                <a:solidFill>
                  <a:srgbClr val="DBF5F9">
                    <a:shade val="90000"/>
                  </a:srgbClr>
                </a:solidFill>
              </a:rPr>
              <a:pPr/>
              <a:t>2018/5/7</a:t>
            </a:fld>
            <a:endParaRPr kumimoji="1" lang="ja-JP"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C80669C-382E-42CF-944F-FB3CD8971D63}" type="slidenum">
              <a:rPr kumimoji="1" lang="ja-JP" altLang="en-US" smtClean="0">
                <a:solidFill>
                  <a:srgbClr val="DBF5F9">
                    <a:shade val="90000"/>
                  </a:srgbClr>
                </a:solidFill>
              </a:rPr>
              <a:pPr/>
              <a:t>‹#›</a:t>
            </a:fld>
            <a:endParaRPr kumimoji="1" lang="ja-JP" altLang="en-US">
              <a:solidFill>
                <a:srgbClr val="DBF5F9">
                  <a:shade val="90000"/>
                </a:srgbClr>
              </a:solidFill>
            </a:endParaRPr>
          </a:p>
        </p:txBody>
      </p:sp>
    </p:spTree>
    <p:extLst>
      <p:ext uri="{BB962C8B-B14F-4D97-AF65-F5344CB8AC3E}">
        <p14:creationId xmlns:p14="http://schemas.microsoft.com/office/powerpoint/2010/main" val="143121968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844919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119874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569327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218084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1926436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Tree>
    <p:extLst>
      <p:ext uri="{BB962C8B-B14F-4D97-AF65-F5344CB8AC3E}">
        <p14:creationId xmlns:p14="http://schemas.microsoft.com/office/powerpoint/2010/main" val="4044522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8240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27157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01AF46-9888-412A-908F-4103956C254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9F363099-8F48-453E-B0AF-93348F51C4CE}" type="datetimeFigureOut">
              <a:rPr kumimoji="1" lang="ja-JP" altLang="en-US" smtClean="0"/>
              <a:t>2018/5/7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077200" y="6356350"/>
            <a:ext cx="609600" cy="365125"/>
          </a:xfrm>
        </p:spPr>
        <p:txBody>
          <a:bodyPr/>
          <a:lstStyle/>
          <a:p>
            <a:fld id="{6301AF46-9888-412A-908F-4103956C254A}" type="slidenum">
              <a:rPr kumimoji="1" lang="ja-JP" altLang="en-US" smtClean="0"/>
              <a:t>‹#›</a:t>
            </a:fld>
            <a:endParaRPr kumimoji="1" lang="ja-JP"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F363099-8F48-453E-B0AF-93348F51C4CE}" type="datetimeFigureOut">
              <a:rPr kumimoji="1" lang="ja-JP" altLang="en-US" smtClean="0"/>
              <a:t>2018/5/7</a:t>
            </a:fld>
            <a:endParaRPr kumimoji="1" lang="ja-JP"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301AF46-9888-412A-908F-4103956C254A}" type="slidenum">
              <a:rPr kumimoji="1" lang="ja-JP" altLang="en-US" smtClean="0"/>
              <a:t>‹#›</a:t>
            </a:fld>
            <a:endParaRPr kumimoji="1" lang="ja-JP"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9118260-9163-4FC4-ACB9-C4E35ED058EB}"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FC8A5AB-2121-452F-A07F-1615E0CBB5FF}"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grpSp>
    </p:spTree>
    <p:extLst>
      <p:ext uri="{BB962C8B-B14F-4D97-AF65-F5344CB8AC3E}">
        <p14:creationId xmlns:p14="http://schemas.microsoft.com/office/powerpoint/2010/main" val="3927556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69DBF5-C793-4ED4-B9B1-ED349C2353B4}"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E1C0D8-C5D0-4469-9CAC-8FF9DB4B153B}"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grpSp>
    </p:spTree>
    <p:extLst>
      <p:ext uri="{BB962C8B-B14F-4D97-AF65-F5344CB8AC3E}">
        <p14:creationId xmlns:p14="http://schemas.microsoft.com/office/powerpoint/2010/main" val="22220149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D57E16B-7BB8-424D-B1E4-53891F2DC045}"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478C3D2-88D8-42E0-923F-0548BE512FCD}"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grpSp>
    </p:spTree>
    <p:extLst>
      <p:ext uri="{BB962C8B-B14F-4D97-AF65-F5344CB8AC3E}">
        <p14:creationId xmlns:p14="http://schemas.microsoft.com/office/powerpoint/2010/main" val="4980055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grpSp>
    </p:spTree>
    <p:extLst>
      <p:ext uri="{BB962C8B-B14F-4D97-AF65-F5344CB8AC3E}">
        <p14:creationId xmlns:p14="http://schemas.microsoft.com/office/powerpoint/2010/main" val="38639896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0C5C9E-9336-45A2-882D-78D0FCEC5928}" type="datetimeFigureOut">
              <a:rPr kumimoji="1" lang="ja-JP" altLang="en-US" smtClean="0">
                <a:solidFill>
                  <a:srgbClr val="04617B">
                    <a:shade val="90000"/>
                  </a:srgbClr>
                </a:solidFill>
              </a:rPr>
              <a:pPr/>
              <a:t>2018/5/7</a:t>
            </a:fld>
            <a:endParaRPr kumimoji="1" lang="ja-JP" alt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0C55D66-277E-46FE-812B-3B300B467B3B}" type="slidenum">
              <a:rPr kumimoji="1" lang="ja-JP" altLang="en-US" smtClean="0">
                <a:solidFill>
                  <a:srgbClr val="04617B">
                    <a:shade val="90000"/>
                  </a:srgbClr>
                </a:solidFill>
              </a:rPr>
              <a:pPr/>
              <a:t>‹#›</a:t>
            </a:fld>
            <a:endParaRPr kumimoji="1" lang="ja-JP" alt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solidFill>
                  <a:prstClr val="black"/>
                </a:solidFill>
              </a:endParaRPr>
            </a:p>
          </p:txBody>
        </p:sp>
      </p:grpSp>
    </p:spTree>
    <p:extLst>
      <p:ext uri="{BB962C8B-B14F-4D97-AF65-F5344CB8AC3E}">
        <p14:creationId xmlns:p14="http://schemas.microsoft.com/office/powerpoint/2010/main" val="949860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55B87DA-71FC-4E78-A7B5-4B54EA9A6987}" type="datetimeFigureOut">
              <a:rPr kumimoji="1" lang="ja-JP" altLang="en-US" smtClean="0">
                <a:solidFill>
                  <a:srgbClr val="04617B">
                    <a:shade val="90000"/>
                  </a:srgbClr>
                </a:solidFill>
              </a:rPr>
              <a:pPr/>
              <a:t>2018/5/7</a:t>
            </a:fld>
            <a:endParaRPr kumimoji="1" lang="ja-JP" alt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C80669C-382E-42CF-944F-FB3CD8971D63}"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grpSp>
    </p:spTree>
    <p:extLst>
      <p:ext uri="{BB962C8B-B14F-4D97-AF65-F5344CB8AC3E}">
        <p14:creationId xmlns:p14="http://schemas.microsoft.com/office/powerpoint/2010/main" val="12537261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www.alohamura.sakura.ne.jp/volcano.htm"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8.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jpeg"/><Relationship Id="rId1" Type="http://schemas.openxmlformats.org/officeDocument/2006/relationships/slideLayout" Target="../slideLayouts/slideLayout68.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jpeg"/><Relationship Id="rId1" Type="http://schemas.openxmlformats.org/officeDocument/2006/relationships/slideLayout" Target="../slideLayouts/slideLayout68.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8.xml"/><Relationship Id="rId5" Type="http://schemas.openxmlformats.org/officeDocument/2006/relationships/image" Target="../media/image73.jpe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4.jpeg"/><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3.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73.xml"/><Relationship Id="rId6" Type="http://schemas.openxmlformats.org/officeDocument/2006/relationships/image" Target="../media/image80.png"/><Relationship Id="rId5" Type="http://schemas.microsoft.com/office/2007/relationships/hdphoto" Target="../media/hdphoto8.wdp"/><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2.png"/><Relationship Id="rId1" Type="http://schemas.openxmlformats.org/officeDocument/2006/relationships/slideLayout" Target="../slideLayouts/slideLayout68.xml"/><Relationship Id="rId5" Type="http://schemas.microsoft.com/office/2007/relationships/hdphoto" Target="../media/hdphoto11.wdp"/><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84.png"/><Relationship Id="rId1" Type="http://schemas.openxmlformats.org/officeDocument/2006/relationships/slideLayout" Target="../slideLayouts/slideLayout73.xml"/><Relationship Id="rId6" Type="http://schemas.openxmlformats.org/officeDocument/2006/relationships/image" Target="../media/image86.png"/><Relationship Id="rId5" Type="http://schemas.microsoft.com/office/2007/relationships/hdphoto" Target="../media/hdphoto13.wdp"/><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88.png"/><Relationship Id="rId1" Type="http://schemas.openxmlformats.org/officeDocument/2006/relationships/slideLayout" Target="../slideLayouts/slideLayout73.xml"/><Relationship Id="rId6" Type="http://schemas.openxmlformats.org/officeDocument/2006/relationships/image" Target="../media/image90.png"/><Relationship Id="rId5" Type="http://schemas.microsoft.com/office/2007/relationships/hdphoto" Target="../media/hdphoto16.wdp"/><Relationship Id="rId4" Type="http://schemas.openxmlformats.org/officeDocument/2006/relationships/image" Target="../media/image89.png"/><Relationship Id="rId9" Type="http://schemas.microsoft.com/office/2007/relationships/hdphoto" Target="../media/hdphoto18.wdp"/></Relationships>
</file>

<file path=ppt/slides/_rels/slide69.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92.png"/><Relationship Id="rId1" Type="http://schemas.openxmlformats.org/officeDocument/2006/relationships/slideLayout" Target="../slideLayouts/slideLayout73.xml"/><Relationship Id="rId6" Type="http://schemas.openxmlformats.org/officeDocument/2006/relationships/image" Target="../media/image94.png"/><Relationship Id="rId5" Type="http://schemas.microsoft.com/office/2007/relationships/hdphoto" Target="../media/hdphoto20.wdp"/><Relationship Id="rId4" Type="http://schemas.openxmlformats.org/officeDocument/2006/relationships/image" Target="../media/image93.png"/><Relationship Id="rId9" Type="http://schemas.microsoft.com/office/2007/relationships/hdphoto" Target="../media/hdphoto22.wdp"/></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microsoft.com/office/2007/relationships/hdphoto" Target="../media/hdphoto24.wdp"/><Relationship Id="rId2" Type="http://schemas.openxmlformats.org/officeDocument/2006/relationships/image" Target="../media/image96.png"/><Relationship Id="rId1" Type="http://schemas.openxmlformats.org/officeDocument/2006/relationships/slideLayout" Target="../slideLayouts/slideLayout73.xml"/><Relationship Id="rId6" Type="http://schemas.openxmlformats.org/officeDocument/2006/relationships/image" Target="../media/image99.png"/><Relationship Id="rId11" Type="http://schemas.microsoft.com/office/2007/relationships/hdphoto" Target="../media/hdphoto26.wdp"/><Relationship Id="rId5" Type="http://schemas.openxmlformats.org/officeDocument/2006/relationships/image" Target="../media/image98.png"/><Relationship Id="rId10" Type="http://schemas.openxmlformats.org/officeDocument/2006/relationships/image" Target="../media/image101.png"/><Relationship Id="rId4" Type="http://schemas.microsoft.com/office/2007/relationships/hdphoto" Target="../media/hdphoto23.wdp"/><Relationship Id="rId9" Type="http://schemas.microsoft.com/office/2007/relationships/hdphoto" Target="../media/hdphoto25.wdp"/></Relationships>
</file>

<file path=ppt/slides/_rels/slide71.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32.wdp"/><Relationship Id="rId18" Type="http://schemas.openxmlformats.org/officeDocument/2006/relationships/image" Target="../media/image110.png"/><Relationship Id="rId3" Type="http://schemas.microsoft.com/office/2007/relationships/hdphoto" Target="../media/hdphoto27.wdp"/><Relationship Id="rId21" Type="http://schemas.microsoft.com/office/2007/relationships/hdphoto" Target="../media/hdphoto36.wdp"/><Relationship Id="rId7" Type="http://schemas.microsoft.com/office/2007/relationships/hdphoto" Target="../media/hdphoto29.wdp"/><Relationship Id="rId12" Type="http://schemas.openxmlformats.org/officeDocument/2006/relationships/image" Target="../media/image107.png"/><Relationship Id="rId17" Type="http://schemas.microsoft.com/office/2007/relationships/hdphoto" Target="../media/hdphoto34.wdp"/><Relationship Id="rId2" Type="http://schemas.openxmlformats.org/officeDocument/2006/relationships/image" Target="../media/image102.png"/><Relationship Id="rId16" Type="http://schemas.openxmlformats.org/officeDocument/2006/relationships/image" Target="../media/image109.png"/><Relationship Id="rId20" Type="http://schemas.openxmlformats.org/officeDocument/2006/relationships/image" Target="../media/image111.png"/><Relationship Id="rId1" Type="http://schemas.openxmlformats.org/officeDocument/2006/relationships/slideLayout" Target="../slideLayouts/slideLayout73.xml"/><Relationship Id="rId6" Type="http://schemas.openxmlformats.org/officeDocument/2006/relationships/image" Target="../media/image104.jpeg"/><Relationship Id="rId11" Type="http://schemas.microsoft.com/office/2007/relationships/hdphoto" Target="../media/hdphoto31.wdp"/><Relationship Id="rId5" Type="http://schemas.microsoft.com/office/2007/relationships/hdphoto" Target="../media/hdphoto28.wdp"/><Relationship Id="rId15" Type="http://schemas.microsoft.com/office/2007/relationships/hdphoto" Target="../media/hdphoto33.wdp"/><Relationship Id="rId23" Type="http://schemas.microsoft.com/office/2007/relationships/hdphoto" Target="../media/hdphoto37.wdp"/><Relationship Id="rId10" Type="http://schemas.openxmlformats.org/officeDocument/2006/relationships/image" Target="../media/image106.png"/><Relationship Id="rId19" Type="http://schemas.microsoft.com/office/2007/relationships/hdphoto" Target="../media/hdphoto35.wdp"/><Relationship Id="rId4" Type="http://schemas.openxmlformats.org/officeDocument/2006/relationships/image" Target="../media/image103.png"/><Relationship Id="rId9" Type="http://schemas.microsoft.com/office/2007/relationships/hdphoto" Target="../media/hdphoto30.wdp"/><Relationship Id="rId14" Type="http://schemas.openxmlformats.org/officeDocument/2006/relationships/image" Target="../media/image108.png"/><Relationship Id="rId22"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microsoft.com/office/2007/relationships/hdphoto" Target="../media/hdphoto38.wdp"/><Relationship Id="rId7" Type="http://schemas.microsoft.com/office/2007/relationships/hdphoto" Target="../media/hdphoto40.wdp"/><Relationship Id="rId2" Type="http://schemas.openxmlformats.org/officeDocument/2006/relationships/image" Target="../media/image113.png"/><Relationship Id="rId1" Type="http://schemas.openxmlformats.org/officeDocument/2006/relationships/slideLayout" Target="../slideLayouts/slideLayout73.xml"/><Relationship Id="rId6" Type="http://schemas.openxmlformats.org/officeDocument/2006/relationships/image" Target="../media/image115.png"/><Relationship Id="rId5" Type="http://schemas.microsoft.com/office/2007/relationships/hdphoto" Target="../media/hdphoto39.wdp"/><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8" Type="http://schemas.openxmlformats.org/officeDocument/2006/relationships/image" Target="../media/image119.png"/><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116.png"/><Relationship Id="rId1" Type="http://schemas.openxmlformats.org/officeDocument/2006/relationships/slideLayout" Target="../slideLayouts/slideLayout73.xml"/><Relationship Id="rId6" Type="http://schemas.openxmlformats.org/officeDocument/2006/relationships/image" Target="../media/image118.png"/><Relationship Id="rId5" Type="http://schemas.microsoft.com/office/2007/relationships/hdphoto" Target="../media/hdphoto42.wdp"/><Relationship Id="rId4" Type="http://schemas.openxmlformats.org/officeDocument/2006/relationships/image" Target="../media/image117.png"/><Relationship Id="rId9" Type="http://schemas.microsoft.com/office/2007/relationships/hdphoto" Target="../media/hdphoto44.wdp"/></Relationships>
</file>

<file path=ppt/slides/_rels/slide74.xml.rels><?xml version="1.0" encoding="UTF-8" standalone="yes"?>
<Relationships xmlns="http://schemas.openxmlformats.org/package/2006/relationships"><Relationship Id="rId8" Type="http://schemas.openxmlformats.org/officeDocument/2006/relationships/image" Target="../media/image123.png"/><Relationship Id="rId3" Type="http://schemas.microsoft.com/office/2007/relationships/hdphoto" Target="../media/hdphoto45.wdp"/><Relationship Id="rId7" Type="http://schemas.microsoft.com/office/2007/relationships/hdphoto" Target="../media/hdphoto47.wdp"/><Relationship Id="rId2" Type="http://schemas.openxmlformats.org/officeDocument/2006/relationships/image" Target="../media/image120.png"/><Relationship Id="rId1" Type="http://schemas.openxmlformats.org/officeDocument/2006/relationships/slideLayout" Target="../slideLayouts/slideLayout73.xml"/><Relationship Id="rId6" Type="http://schemas.openxmlformats.org/officeDocument/2006/relationships/image" Target="../media/image122.png"/><Relationship Id="rId11" Type="http://schemas.microsoft.com/office/2007/relationships/hdphoto" Target="../media/hdphoto49.wdp"/><Relationship Id="rId5" Type="http://schemas.microsoft.com/office/2007/relationships/hdphoto" Target="../media/hdphoto46.wdp"/><Relationship Id="rId10" Type="http://schemas.openxmlformats.org/officeDocument/2006/relationships/image" Target="../media/image124.png"/><Relationship Id="rId4" Type="http://schemas.openxmlformats.org/officeDocument/2006/relationships/image" Target="../media/image121.png"/><Relationship Id="rId9" Type="http://schemas.microsoft.com/office/2007/relationships/hdphoto" Target="../media/hdphoto48.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25.jpeg"/><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image" Target="../media/image126.jpeg"/><Relationship Id="rId1" Type="http://schemas.openxmlformats.org/officeDocument/2006/relationships/slideLayout" Target="../slideLayouts/slideLayout68.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3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picture\iwasaki\蝗帶律逶ｮ\IMG_0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ctrTitle"/>
          </p:nvPr>
        </p:nvSpPr>
        <p:spPr/>
        <p:txBody>
          <a:bodyPr/>
          <a:lstStyle/>
          <a:p>
            <a:r>
              <a:rPr kumimoji="1" lang="ja-JP" altLang="en-US" dirty="0" smtClean="0">
                <a:solidFill>
                  <a:srgbClr val="FF0000"/>
                </a:solidFill>
              </a:rPr>
              <a:t>ハワイ</a:t>
            </a:r>
            <a:r>
              <a:rPr kumimoji="1" lang="ja-JP" altLang="en-US" dirty="0" smtClean="0">
                <a:solidFill>
                  <a:srgbClr val="FFC000"/>
                </a:solidFill>
              </a:rPr>
              <a:t>実習</a:t>
            </a:r>
            <a:endParaRPr kumimoji="1" lang="ja-JP" altLang="en-US" dirty="0">
              <a:solidFill>
                <a:srgbClr val="FFC000"/>
              </a:solidFill>
            </a:endParaRPr>
          </a:p>
        </p:txBody>
      </p:sp>
      <p:sp>
        <p:nvSpPr>
          <p:cNvPr id="5" name="サブタイトル 4"/>
          <p:cNvSpPr>
            <a:spLocks noGrp="1"/>
          </p:cNvSpPr>
          <p:nvPr>
            <p:ph type="subTitle" idx="1"/>
          </p:nvPr>
        </p:nvSpPr>
        <p:spPr/>
        <p:txBody>
          <a:bodyPr/>
          <a:lstStyle/>
          <a:p>
            <a:r>
              <a:rPr lang="ja-JP" altLang="en-US" dirty="0" smtClean="0">
                <a:solidFill>
                  <a:srgbClr val="002060"/>
                </a:solidFill>
              </a:rPr>
              <a:t>３</a:t>
            </a:r>
            <a:r>
              <a:rPr kumimoji="1" lang="en-US" altLang="ja-JP" dirty="0" smtClean="0">
                <a:solidFill>
                  <a:srgbClr val="002060"/>
                </a:solidFill>
              </a:rPr>
              <a:t>/</a:t>
            </a:r>
            <a:r>
              <a:rPr kumimoji="1" lang="ja-JP" altLang="en-US" dirty="0" smtClean="0">
                <a:solidFill>
                  <a:srgbClr val="002060"/>
                </a:solidFill>
              </a:rPr>
              <a:t>１６～３</a:t>
            </a:r>
            <a:r>
              <a:rPr kumimoji="1" lang="en-US" altLang="ja-JP" dirty="0" smtClean="0">
                <a:solidFill>
                  <a:srgbClr val="002060"/>
                </a:solidFill>
              </a:rPr>
              <a:t>/</a:t>
            </a:r>
            <a:r>
              <a:rPr kumimoji="1" lang="ja-JP" altLang="en-US" dirty="0" smtClean="0">
                <a:solidFill>
                  <a:srgbClr val="002060"/>
                </a:solidFill>
              </a:rPr>
              <a:t>２２</a:t>
            </a:r>
            <a:endParaRPr kumimoji="1" lang="en-US" altLang="ja-JP" dirty="0" smtClean="0">
              <a:solidFill>
                <a:srgbClr val="002060"/>
              </a:solidFill>
            </a:endParaRPr>
          </a:p>
          <a:p>
            <a:r>
              <a:rPr kumimoji="1" lang="ja-JP" altLang="en-US" dirty="0" smtClean="0">
                <a:solidFill>
                  <a:schemeClr val="accent5">
                    <a:lumMod val="50000"/>
                  </a:schemeClr>
                </a:solidFill>
              </a:rPr>
              <a:t>フロンティアサイエンティスト特別コース</a:t>
            </a:r>
            <a:endParaRPr kumimoji="1" lang="ja-JP" altLang="en-US" dirty="0">
              <a:solidFill>
                <a:schemeClr val="accent5">
                  <a:lumMod val="50000"/>
                </a:schemeClr>
              </a:solidFill>
            </a:endParaRPr>
          </a:p>
        </p:txBody>
      </p:sp>
    </p:spTree>
    <p:extLst>
      <p:ext uri="{BB962C8B-B14F-4D97-AF65-F5344CB8AC3E}">
        <p14:creationId xmlns:p14="http://schemas.microsoft.com/office/powerpoint/2010/main" val="2047794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3</a:t>
            </a:r>
            <a:r>
              <a:rPr kumimoji="1" lang="ja-JP" altLang="en-US" dirty="0" smtClean="0"/>
              <a:t>日目</a:t>
            </a:r>
            <a:r>
              <a:rPr kumimoji="1" lang="en-US" altLang="ja-JP" dirty="0" smtClean="0"/>
              <a:t/>
            </a:r>
            <a:br>
              <a:rPr kumimoji="1" lang="en-US" altLang="ja-JP" dirty="0" smtClean="0"/>
            </a:b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3591193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kenta\Desktop\capture-20130409-171236-cr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60" y="0"/>
            <a:ext cx="689064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a:xfrm>
            <a:off x="4860032" y="3789040"/>
            <a:ext cx="1969990" cy="1225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839244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68123" y="5733256"/>
            <a:ext cx="5072222" cy="923330"/>
          </a:xfrm>
          <a:prstGeom prst="rect">
            <a:avLst/>
          </a:prstGeom>
          <a:noFill/>
        </p:spPr>
        <p:txBody>
          <a:bodyPr wrap="none" rtlCol="0">
            <a:spAutoFit/>
          </a:bodyPr>
          <a:lstStyle/>
          <a:p>
            <a:pPr algn="ctr"/>
            <a:r>
              <a:rPr lang="ja-JP" altLang="en-US" dirty="0">
                <a:solidFill>
                  <a:prstClr val="black"/>
                </a:solidFill>
              </a:rPr>
              <a:t>ハワイ</a:t>
            </a:r>
            <a:r>
              <a:rPr lang="ja-JP" altLang="en-US" dirty="0" smtClean="0">
                <a:solidFill>
                  <a:prstClr val="black"/>
                </a:solidFill>
              </a:rPr>
              <a:t>島</a:t>
            </a:r>
            <a:r>
              <a:rPr lang="en-US" altLang="ja-JP" dirty="0" smtClean="0">
                <a:solidFill>
                  <a:prstClr val="black"/>
                </a:solidFill>
              </a:rPr>
              <a:t>/</a:t>
            </a:r>
            <a:r>
              <a:rPr lang="ja-JP" altLang="en-US" dirty="0" smtClean="0">
                <a:solidFill>
                  <a:prstClr val="black"/>
                </a:solidFill>
              </a:rPr>
              <a:t>キラウエア火山の観光ガイド</a:t>
            </a:r>
            <a:endParaRPr lang="en-US" altLang="ja-JP" dirty="0" smtClean="0">
              <a:solidFill>
                <a:prstClr val="black"/>
              </a:solidFill>
            </a:endParaRPr>
          </a:p>
          <a:p>
            <a:pPr algn="ctr"/>
            <a:r>
              <a:rPr lang="en-US" altLang="ja-JP" dirty="0" smtClean="0">
                <a:solidFill>
                  <a:prstClr val="black"/>
                </a:solidFill>
                <a:hlinkClick r:id="rId2"/>
              </a:rPr>
              <a:t>http</a:t>
            </a:r>
            <a:r>
              <a:rPr lang="en-US" altLang="ja-JP" dirty="0">
                <a:solidFill>
                  <a:prstClr val="black"/>
                </a:solidFill>
                <a:hlinkClick r:id="rId2"/>
              </a:rPr>
              <a:t>://</a:t>
            </a:r>
            <a:r>
              <a:rPr lang="en-US" altLang="ja-JP" dirty="0" smtClean="0">
                <a:solidFill>
                  <a:prstClr val="black"/>
                </a:solidFill>
                <a:hlinkClick r:id="rId2"/>
              </a:rPr>
              <a:t>www.alohamura.sakura.ne.jp/volcano.htm</a:t>
            </a:r>
            <a:endParaRPr lang="en-US" altLang="ja-JP" dirty="0" smtClean="0">
              <a:solidFill>
                <a:prstClr val="black"/>
              </a:solidFill>
            </a:endParaRPr>
          </a:p>
          <a:p>
            <a:pPr algn="ctr"/>
            <a:r>
              <a:rPr lang="ja-JP" altLang="en-US" dirty="0">
                <a:solidFill>
                  <a:prstClr val="black"/>
                </a:solidFill>
              </a:rPr>
              <a:t>アクセス</a:t>
            </a:r>
            <a:r>
              <a:rPr lang="ja-JP" altLang="en-US" dirty="0" smtClean="0">
                <a:solidFill>
                  <a:prstClr val="black"/>
                </a:solidFill>
              </a:rPr>
              <a:t>日</a:t>
            </a:r>
            <a:r>
              <a:rPr lang="ja-JP" altLang="en-US" dirty="0">
                <a:solidFill>
                  <a:prstClr val="black"/>
                </a:solidFill>
              </a:rPr>
              <a:t>：</a:t>
            </a:r>
            <a:r>
              <a:rPr lang="en-US" altLang="ja-JP" dirty="0" smtClean="0">
                <a:solidFill>
                  <a:prstClr val="black"/>
                </a:solidFill>
                <a:latin typeface="HGPｺﾞｼｯｸE" pitchFamily="50" charset="-128"/>
                <a:ea typeface="HGPｺﾞｼｯｸE" pitchFamily="50" charset="-128"/>
              </a:rPr>
              <a:t>2013/04/09</a:t>
            </a:r>
            <a:endParaRPr lang="ja-JP" altLang="en-US" dirty="0">
              <a:solidFill>
                <a:prstClr val="black"/>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450537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4" y="-10004"/>
            <a:ext cx="9149074" cy="6861806"/>
          </a:xfrm>
        </p:spPr>
      </p:pic>
      <p:sp>
        <p:nvSpPr>
          <p:cNvPr id="3" name="タイトル 2"/>
          <p:cNvSpPr>
            <a:spLocks noGrp="1"/>
          </p:cNvSpPr>
          <p:nvPr>
            <p:ph type="title"/>
          </p:nvPr>
        </p:nvSpPr>
        <p:spPr>
          <a:xfrm>
            <a:off x="251520" y="188640"/>
            <a:ext cx="8229600" cy="1143000"/>
          </a:xfrm>
        </p:spPr>
        <p:txBody>
          <a:bodyPr/>
          <a:lstStyle/>
          <a:p>
            <a:r>
              <a:rPr kumimoji="1" lang="ja-JP" altLang="en-US" b="1" dirty="0" smtClean="0">
                <a:solidFill>
                  <a:srgbClr val="FF0000"/>
                </a:solidFill>
              </a:rPr>
              <a:t>カラパナ溶岩</a:t>
            </a:r>
            <a:endParaRPr kumimoji="1" lang="ja-JP" altLang="en-US" b="1" dirty="0">
              <a:solidFill>
                <a:srgbClr val="FF0000"/>
              </a:solidFill>
            </a:endParaRPr>
          </a:p>
        </p:txBody>
      </p:sp>
      <p:sp>
        <p:nvSpPr>
          <p:cNvPr id="4" name="円/楕円 3"/>
          <p:cNvSpPr/>
          <p:nvPr/>
        </p:nvSpPr>
        <p:spPr>
          <a:xfrm>
            <a:off x="3707904" y="1916832"/>
            <a:ext cx="2664296" cy="1656184"/>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w="47625">
                <a:solidFill>
                  <a:prstClr val="black"/>
                </a:solidFill>
              </a:ln>
              <a:solidFill>
                <a:prstClr val="white"/>
              </a:solidFill>
            </a:endParaRPr>
          </a:p>
        </p:txBody>
      </p:sp>
    </p:spTree>
    <p:extLst>
      <p:ext uri="{BB962C8B-B14F-4D97-AF65-F5344CB8AC3E}">
        <p14:creationId xmlns:p14="http://schemas.microsoft.com/office/powerpoint/2010/main" val="31261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2" name="テキスト ボックス 1"/>
          <p:cNvSpPr txBox="1"/>
          <p:nvPr/>
        </p:nvSpPr>
        <p:spPr>
          <a:xfrm>
            <a:off x="323528" y="2636912"/>
            <a:ext cx="3212940" cy="954107"/>
          </a:xfrm>
          <a:prstGeom prst="rect">
            <a:avLst/>
          </a:prstGeom>
          <a:noFill/>
        </p:spPr>
        <p:txBody>
          <a:bodyPr wrap="square" rtlCol="0">
            <a:spAutoFit/>
          </a:bodyPr>
          <a:lstStyle/>
          <a:p>
            <a:pPr algn="ctr"/>
            <a:r>
              <a:rPr lang="ja-JP" altLang="en-US" sz="2800" dirty="0" smtClean="0">
                <a:solidFill>
                  <a:srgbClr val="FF0000"/>
                </a:solidFill>
              </a:rPr>
              <a:t>立ち入り制限</a:t>
            </a:r>
            <a:endParaRPr lang="en-US" altLang="ja-JP" sz="2800" dirty="0" smtClean="0">
              <a:solidFill>
                <a:srgbClr val="FF0000"/>
              </a:solidFill>
            </a:endParaRPr>
          </a:p>
          <a:p>
            <a:pPr algn="ctr"/>
            <a:r>
              <a:rPr lang="ja-JP" altLang="en-US" sz="2800" dirty="0">
                <a:solidFill>
                  <a:prstClr val="black"/>
                </a:solidFill>
              </a:rPr>
              <a:t>許可</a:t>
            </a:r>
            <a:r>
              <a:rPr lang="ja-JP" altLang="en-US" sz="2800" dirty="0" smtClean="0">
                <a:solidFill>
                  <a:prstClr val="black"/>
                </a:solidFill>
              </a:rPr>
              <a:t>された人のみ</a:t>
            </a:r>
            <a:endParaRPr lang="ja-JP" altLang="en-US" sz="2800" dirty="0">
              <a:solidFill>
                <a:prstClr val="black"/>
              </a:solidFill>
            </a:endParaRPr>
          </a:p>
        </p:txBody>
      </p:sp>
      <p:sp>
        <p:nvSpPr>
          <p:cNvPr id="3" name="円/楕円 2"/>
          <p:cNvSpPr/>
          <p:nvPr/>
        </p:nvSpPr>
        <p:spPr>
          <a:xfrm>
            <a:off x="6516216" y="1628800"/>
            <a:ext cx="1296144" cy="1008112"/>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56931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26" y="-24526"/>
            <a:ext cx="9176225" cy="6882170"/>
          </a:xfrm>
        </p:spPr>
      </p:pic>
    </p:spTree>
    <p:extLst>
      <p:ext uri="{BB962C8B-B14F-4D97-AF65-F5344CB8AC3E}">
        <p14:creationId xmlns:p14="http://schemas.microsoft.com/office/powerpoint/2010/main" val="3267658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昼食</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04980" y="2377334"/>
            <a:ext cx="4215966" cy="315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3225" y="360742"/>
            <a:ext cx="3957550" cy="2968163"/>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0768"/>
            <a:ext cx="4281855" cy="320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492" y="3573016"/>
            <a:ext cx="4142973" cy="310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9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p:spPr>
      </p:pic>
      <p:sp>
        <p:nvSpPr>
          <p:cNvPr id="2" name="タイトル 1"/>
          <p:cNvSpPr>
            <a:spLocks noGrp="1"/>
          </p:cNvSpPr>
          <p:nvPr>
            <p:ph type="title"/>
          </p:nvPr>
        </p:nvSpPr>
        <p:spPr>
          <a:xfrm>
            <a:off x="0" y="-243408"/>
            <a:ext cx="8229600" cy="1143000"/>
          </a:xfrm>
        </p:spPr>
        <p:txBody>
          <a:bodyPr>
            <a:normAutofit/>
          </a:bodyPr>
          <a:lstStyle/>
          <a:p>
            <a:r>
              <a:rPr kumimoji="1" lang="ja-JP" altLang="en-US" b="1" dirty="0" smtClean="0"/>
              <a:t>ケヘナビーチ</a:t>
            </a:r>
            <a:endParaRPr kumimoji="1" lang="ja-JP" altLang="en-US" b="1" dirty="0"/>
          </a:p>
        </p:txBody>
      </p:sp>
    </p:spTree>
    <p:extLst>
      <p:ext uri="{BB962C8B-B14F-4D97-AF65-F5344CB8AC3E}">
        <p14:creationId xmlns:p14="http://schemas.microsoft.com/office/powerpoint/2010/main" val="2067759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ta\Downloads\P31902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08" y="605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p:txBody>
          <a:bodyPr/>
          <a:lstStyle/>
          <a:p>
            <a:endParaRPr kumimoji="1" lang="ja-JP" altLang="en-US" dirty="0"/>
          </a:p>
        </p:txBody>
      </p:sp>
      <p:sp>
        <p:nvSpPr>
          <p:cNvPr id="2" name="タイトル 1"/>
          <p:cNvSpPr>
            <a:spLocks noGrp="1"/>
          </p:cNvSpPr>
          <p:nvPr>
            <p:ph type="title"/>
          </p:nvPr>
        </p:nvSpPr>
        <p:spPr>
          <a:xfrm>
            <a:off x="457200" y="404664"/>
            <a:ext cx="8229600" cy="1143000"/>
          </a:xfrm>
        </p:spPr>
        <p:txBody>
          <a:bodyPr/>
          <a:lstStyle/>
          <a:p>
            <a:r>
              <a:rPr lang="en-US" altLang="ja-JP" dirty="0" smtClean="0">
                <a:solidFill>
                  <a:srgbClr val="FFFF00"/>
                </a:solidFill>
              </a:rPr>
              <a:t>                                    </a:t>
            </a:r>
            <a:r>
              <a:rPr lang="en-US" altLang="ja-JP" b="1" dirty="0" smtClean="0">
                <a:solidFill>
                  <a:srgbClr val="FF0000"/>
                </a:solidFill>
              </a:rPr>
              <a:t>Lava tour</a:t>
            </a:r>
            <a:endParaRPr kumimoji="1" lang="ja-JP" altLang="en-US" b="1" dirty="0">
              <a:solidFill>
                <a:srgbClr val="FF0000"/>
              </a:solidFill>
            </a:endParaRPr>
          </a:p>
        </p:txBody>
      </p:sp>
    </p:spTree>
    <p:extLst>
      <p:ext uri="{BB962C8B-B14F-4D97-AF65-F5344CB8AC3E}">
        <p14:creationId xmlns:p14="http://schemas.microsoft.com/office/powerpoint/2010/main" val="3851176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453"/>
            <a:ext cx="9144000" cy="6858001"/>
          </a:xfrm>
        </p:spPr>
      </p:pic>
      <p:sp>
        <p:nvSpPr>
          <p:cNvPr id="2" name="タイトル 1"/>
          <p:cNvSpPr>
            <a:spLocks noGrp="1"/>
          </p:cNvSpPr>
          <p:nvPr>
            <p:ph type="title"/>
          </p:nvPr>
        </p:nvSpPr>
        <p:spPr>
          <a:xfrm>
            <a:off x="179512" y="116632"/>
            <a:ext cx="8229600" cy="1143000"/>
          </a:xfrm>
        </p:spPr>
        <p:txBody>
          <a:bodyPr/>
          <a:lstStyle/>
          <a:p>
            <a:endParaRPr kumimoji="1" lang="ja-JP" altLang="en-US" dirty="0">
              <a:solidFill>
                <a:srgbClr val="FFFF00"/>
              </a:solidFill>
            </a:endParaRPr>
          </a:p>
        </p:txBody>
      </p:sp>
    </p:spTree>
    <p:extLst>
      <p:ext uri="{BB962C8B-B14F-4D97-AF65-F5344CB8AC3E}">
        <p14:creationId xmlns:p14="http://schemas.microsoft.com/office/powerpoint/2010/main" val="509874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　　一・二日目の大まかな流れ</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smtClean="0"/>
              <a:t>一日目　　　　　移動日（出入国）</a:t>
            </a:r>
            <a:endParaRPr lang="en-US" altLang="ja-JP" dirty="0" smtClean="0"/>
          </a:p>
          <a:p>
            <a:r>
              <a:rPr lang="ja-JP" altLang="en-US" dirty="0" smtClean="0"/>
              <a:t>二日目　　　　起床・朝食</a:t>
            </a:r>
            <a:endParaRPr lang="en-US" altLang="ja-JP" dirty="0" smtClean="0"/>
          </a:p>
          <a:p>
            <a:pPr marL="0" indent="0">
              <a:buNone/>
            </a:pPr>
            <a:r>
              <a:rPr lang="ja-JP" altLang="en-US" dirty="0" smtClean="0"/>
              <a:t>　　　　　　　　　　　　↓（車で移動）</a:t>
            </a:r>
            <a:endParaRPr lang="en-US" altLang="ja-JP" dirty="0"/>
          </a:p>
          <a:p>
            <a:r>
              <a:rPr lang="ja-JP" altLang="en-US" dirty="0" smtClean="0"/>
              <a:t>               キラウエアイキ火口</a:t>
            </a:r>
            <a:endParaRPr lang="en-US" altLang="ja-JP" dirty="0" smtClean="0"/>
          </a:p>
          <a:p>
            <a:pPr marL="0" indent="0">
              <a:buNone/>
            </a:pPr>
            <a:r>
              <a:rPr lang="ja-JP" altLang="en-US" dirty="0"/>
              <a:t>　</a:t>
            </a:r>
            <a:r>
              <a:rPr lang="ja-JP" altLang="en-US" dirty="0" smtClean="0"/>
              <a:t>　　　　　　　　　　　↓</a:t>
            </a:r>
            <a:endParaRPr lang="en-US" altLang="ja-JP" dirty="0" smtClean="0"/>
          </a:p>
          <a:p>
            <a:r>
              <a:rPr lang="ja-JP" altLang="en-US" dirty="0" smtClean="0"/>
              <a:t>　　　　　　　　　　昼食</a:t>
            </a:r>
            <a:endParaRPr lang="en-US" altLang="ja-JP" dirty="0" smtClean="0"/>
          </a:p>
          <a:p>
            <a:pPr marL="0" indent="0">
              <a:buNone/>
            </a:pPr>
            <a:r>
              <a:rPr lang="ja-JP" altLang="en-US" dirty="0" smtClean="0"/>
              <a:t>　　　　　　　　　　　　↓</a:t>
            </a:r>
            <a:endParaRPr lang="en-US" altLang="ja-JP" dirty="0" smtClean="0"/>
          </a:p>
          <a:p>
            <a:r>
              <a:rPr lang="ja-JP" altLang="en-US" dirty="0" smtClean="0"/>
              <a:t>               博物館・キラウエア火山</a:t>
            </a:r>
            <a:endParaRPr lang="en-US" altLang="ja-JP" dirty="0" smtClean="0"/>
          </a:p>
          <a:p>
            <a:pPr marL="0" indent="0">
              <a:buNone/>
            </a:pPr>
            <a:r>
              <a:rPr lang="ja-JP" altLang="en-US" dirty="0"/>
              <a:t>　</a:t>
            </a:r>
            <a:r>
              <a:rPr lang="ja-JP" altLang="en-US" dirty="0" smtClean="0"/>
              <a:t>　　　　　　　　　　　↓</a:t>
            </a:r>
            <a:endParaRPr lang="en-US" altLang="ja-JP" dirty="0" smtClean="0"/>
          </a:p>
          <a:p>
            <a:r>
              <a:rPr lang="ja-JP" altLang="en-US" dirty="0" smtClean="0"/>
              <a:t>　　　　　　　  夕食・就寝</a:t>
            </a:r>
            <a:endParaRPr lang="en-US" altLang="ja-JP" dirty="0"/>
          </a:p>
          <a:p>
            <a:pPr marL="0" indent="0">
              <a:buNone/>
            </a:pPr>
            <a:endParaRPr lang="en-US" altLang="ja-JP" dirty="0" smtClean="0"/>
          </a:p>
          <a:p>
            <a:pPr marL="0" indent="0">
              <a:buNone/>
            </a:pPr>
            <a:endParaRPr lang="en-US" altLang="ja-JP" dirty="0" smtClean="0"/>
          </a:p>
          <a:p>
            <a:endParaRPr lang="en-US" altLang="ja-JP" dirty="0"/>
          </a:p>
          <a:p>
            <a:pPr marL="0" indent="0">
              <a:buNone/>
            </a:pPr>
            <a:endParaRPr lang="en-US" altLang="ja-JP" dirty="0" smtClean="0"/>
          </a:p>
          <a:p>
            <a:endParaRPr lang="en-US" altLang="ja-JP" dirty="0" smtClean="0"/>
          </a:p>
        </p:txBody>
      </p:sp>
    </p:spTree>
    <p:extLst>
      <p:ext uri="{BB962C8B-B14F-4D97-AF65-F5344CB8AC3E}">
        <p14:creationId xmlns:p14="http://schemas.microsoft.com/office/powerpoint/2010/main" val="3197311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 y="-1"/>
            <a:ext cx="9146285" cy="685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78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22" y="0"/>
            <a:ext cx="9143998" cy="6858000"/>
          </a:xfrm>
        </p:spPr>
      </p:pic>
      <p:sp>
        <p:nvSpPr>
          <p:cNvPr id="2" name="タイトル 1"/>
          <p:cNvSpPr>
            <a:spLocks noGrp="1"/>
          </p:cNvSpPr>
          <p:nvPr>
            <p:ph type="title"/>
          </p:nvPr>
        </p:nvSpPr>
        <p:spPr/>
        <p:txBody>
          <a:bodyPr/>
          <a:lstStyle/>
          <a:p>
            <a:pPr algn="r"/>
            <a:r>
              <a:rPr lang="ja-JP" altLang="en-US" dirty="0" smtClean="0">
                <a:solidFill>
                  <a:schemeClr val="bg1"/>
                </a:solidFill>
              </a:rPr>
              <a:t>  夕食</a:t>
            </a:r>
            <a:endParaRPr kumimoji="1" lang="ja-JP" altLang="en-US" dirty="0">
              <a:solidFill>
                <a:schemeClr val="bg1"/>
              </a:solidFill>
            </a:endParaRPr>
          </a:p>
        </p:txBody>
      </p:sp>
    </p:spTree>
    <p:extLst>
      <p:ext uri="{BB962C8B-B14F-4D97-AF65-F5344CB8AC3E}">
        <p14:creationId xmlns:p14="http://schemas.microsoft.com/office/powerpoint/2010/main" val="3675037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４日目　　</a:t>
            </a:r>
            <a:r>
              <a:rPr lang="ja-JP" altLang="en-US" dirty="0" smtClean="0"/>
              <a:t>すばる望遠鏡</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15279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４日目の流れ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sz="3200" dirty="0" smtClean="0"/>
              <a:t>ホテルで朝食</a:t>
            </a:r>
            <a:r>
              <a:rPr kumimoji="1" lang="en-US" altLang="ja-JP" sz="3200" dirty="0" smtClean="0"/>
              <a:t/>
            </a:r>
            <a:br>
              <a:rPr kumimoji="1" lang="en-US" altLang="ja-JP" sz="3200" dirty="0" smtClean="0"/>
            </a:br>
            <a:endParaRPr kumimoji="1" lang="en-US" altLang="ja-JP" sz="3200" dirty="0" smtClean="0"/>
          </a:p>
          <a:p>
            <a:r>
              <a:rPr kumimoji="1" lang="ja-JP" altLang="en-US" sz="3200" dirty="0" smtClean="0"/>
              <a:t>ツアーバスでマウナケアへ出発</a:t>
            </a:r>
            <a:r>
              <a:rPr kumimoji="1" lang="en-US" altLang="ja-JP" sz="3200" dirty="0" smtClean="0"/>
              <a:t/>
            </a:r>
            <a:br>
              <a:rPr kumimoji="1" lang="en-US" altLang="ja-JP" sz="3200" dirty="0" smtClean="0"/>
            </a:br>
            <a:endParaRPr kumimoji="1" lang="en-US" altLang="ja-JP" sz="3200" dirty="0" smtClean="0"/>
          </a:p>
          <a:p>
            <a:r>
              <a:rPr kumimoji="1" lang="ja-JP" altLang="en-US" sz="3200" dirty="0" smtClean="0"/>
              <a:t>標高２８００ｍのオニヅカビジターセンターで</a:t>
            </a:r>
            <a:endParaRPr kumimoji="1" lang="en-US" altLang="ja-JP" sz="3200" dirty="0" smtClean="0"/>
          </a:p>
          <a:p>
            <a:pPr marL="0" indent="0">
              <a:buNone/>
            </a:pPr>
            <a:r>
              <a:rPr lang="ja-JP" altLang="en-US" sz="3200" dirty="0" smtClean="0"/>
              <a:t>　　　　　　　　　　　　　　　　　　　　　</a:t>
            </a:r>
            <a:r>
              <a:rPr kumimoji="1" lang="ja-JP" altLang="en-US" sz="3200" dirty="0" smtClean="0"/>
              <a:t>しばしの休憩</a:t>
            </a:r>
            <a:r>
              <a:rPr kumimoji="1" lang="en-US" altLang="ja-JP" sz="3200" dirty="0" smtClean="0"/>
              <a:t/>
            </a:r>
            <a:br>
              <a:rPr kumimoji="1" lang="en-US" altLang="ja-JP" sz="3200" dirty="0" smtClean="0"/>
            </a:br>
            <a:endParaRPr kumimoji="1" lang="en-US" altLang="ja-JP" sz="3200" dirty="0" smtClean="0"/>
          </a:p>
          <a:p>
            <a:r>
              <a:rPr lang="ja-JP" altLang="en-US" sz="3200" dirty="0"/>
              <a:t>そして</a:t>
            </a:r>
            <a:r>
              <a:rPr lang="ja-JP" altLang="en-US" sz="3200" dirty="0" smtClean="0"/>
              <a:t>、山頂へ出発</a:t>
            </a:r>
            <a:r>
              <a:rPr lang="en-US" altLang="ja-JP" sz="3200" dirty="0" smtClean="0"/>
              <a:t>!!</a:t>
            </a:r>
            <a:endParaRPr kumimoji="1" lang="en-US" altLang="ja-JP" sz="3200" dirty="0" smtClean="0"/>
          </a:p>
          <a:p>
            <a:endParaRPr kumimoji="1" lang="en-US" altLang="ja-JP" dirty="0" smtClean="0"/>
          </a:p>
          <a:p>
            <a:endParaRPr kumimoji="1" lang="ja-JP" altLang="en-US" dirty="0"/>
          </a:p>
        </p:txBody>
      </p:sp>
    </p:spTree>
    <p:extLst>
      <p:ext uri="{BB962C8B-B14F-4D97-AF65-F5344CB8AC3E}">
        <p14:creationId xmlns:p14="http://schemas.microsoft.com/office/powerpoint/2010/main" val="2057204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29600" cy="1143000"/>
          </a:xfrm>
        </p:spPr>
        <p:txBody>
          <a:bodyPr/>
          <a:lstStyle/>
          <a:p>
            <a:r>
              <a:rPr kumimoji="1" lang="ja-JP" altLang="en-US" dirty="0" smtClean="0"/>
              <a:t>立地条件</a:t>
            </a:r>
            <a:endParaRPr kumimoji="1" lang="ja-JP" altLang="en-US" dirty="0"/>
          </a:p>
        </p:txBody>
      </p:sp>
      <p:sp>
        <p:nvSpPr>
          <p:cNvPr id="3" name="コンテンツ プレースホルダー 2"/>
          <p:cNvSpPr>
            <a:spLocks noGrp="1"/>
          </p:cNvSpPr>
          <p:nvPr>
            <p:ph idx="1"/>
          </p:nvPr>
        </p:nvSpPr>
        <p:spPr>
          <a:xfrm>
            <a:off x="457200" y="1700808"/>
            <a:ext cx="8229600" cy="4623792"/>
          </a:xfrm>
        </p:spPr>
        <p:txBody>
          <a:bodyPr>
            <a:normAutofit/>
          </a:bodyPr>
          <a:lstStyle/>
          <a:p>
            <a:r>
              <a:rPr lang="ja-JP" altLang="en-US" sz="3600" dirty="0">
                <a:latin typeface="+mj-ea"/>
                <a:ea typeface="+mj-ea"/>
              </a:rPr>
              <a:t>標高</a:t>
            </a:r>
            <a:r>
              <a:rPr kumimoji="1" lang="ja-JP" altLang="en-US" sz="3600" b="1" dirty="0" smtClean="0">
                <a:latin typeface="+mj-ea"/>
                <a:ea typeface="+mj-ea"/>
              </a:rPr>
              <a:t>４２０５ｍ</a:t>
            </a:r>
            <a:r>
              <a:rPr lang="ja-JP" altLang="en-US" sz="3600" dirty="0">
                <a:latin typeface="+mj-ea"/>
                <a:ea typeface="+mj-ea"/>
              </a:rPr>
              <a:t>の</a:t>
            </a:r>
            <a:r>
              <a:rPr kumimoji="1" lang="ja-JP" altLang="en-US" sz="3600" b="1" dirty="0" smtClean="0">
                <a:latin typeface="+mj-ea"/>
                <a:ea typeface="+mj-ea"/>
              </a:rPr>
              <a:t>マウナケア山頂</a:t>
            </a:r>
            <a:endParaRPr kumimoji="1" lang="en-US" altLang="ja-JP" sz="3600" b="1" dirty="0" smtClean="0">
              <a:latin typeface="+mj-ea"/>
              <a:ea typeface="+mj-ea"/>
            </a:endParaRPr>
          </a:p>
          <a:p>
            <a:pPr marL="0" indent="0" algn="r">
              <a:buNone/>
            </a:pPr>
            <a:r>
              <a:rPr lang="ja-JP" altLang="en-US" sz="3000" dirty="0" smtClean="0">
                <a:latin typeface="+mj-ea"/>
                <a:ea typeface="+mj-ea"/>
              </a:rPr>
              <a:t>（ちなみに富士山は３７７６ｍ）</a:t>
            </a:r>
            <a:endParaRPr kumimoji="1" lang="en-US" altLang="ja-JP" sz="3600" dirty="0" smtClean="0">
              <a:latin typeface="+mj-ea"/>
              <a:ea typeface="+mj-ea"/>
            </a:endParaRPr>
          </a:p>
          <a:p>
            <a:pPr marL="0" indent="0">
              <a:buNone/>
            </a:pPr>
            <a:r>
              <a:rPr kumimoji="1" lang="ja-JP" altLang="en-US" sz="3600" dirty="0" smtClean="0">
                <a:latin typeface="+mj-ea"/>
                <a:ea typeface="+mj-ea"/>
              </a:rPr>
              <a:t>空気の量が</a:t>
            </a:r>
            <a:r>
              <a:rPr kumimoji="1" lang="ja-JP" altLang="en-US" sz="3600" b="1" dirty="0" smtClean="0">
                <a:solidFill>
                  <a:schemeClr val="accent2">
                    <a:lumMod val="50000"/>
                  </a:schemeClr>
                </a:solidFill>
                <a:latin typeface="+mj-ea"/>
                <a:ea typeface="+mj-ea"/>
              </a:rPr>
              <a:t>６０％程度</a:t>
            </a:r>
            <a:r>
              <a:rPr kumimoji="1" lang="ja-JP" altLang="en-US" sz="3600" dirty="0" smtClean="0">
                <a:latin typeface="+mj-ea"/>
                <a:ea typeface="+mj-ea"/>
              </a:rPr>
              <a:t>まで低下</a:t>
            </a:r>
            <a:endParaRPr kumimoji="1" lang="en-US" altLang="ja-JP" sz="3600" dirty="0" smtClean="0">
              <a:latin typeface="+mj-ea"/>
              <a:ea typeface="+mj-ea"/>
            </a:endParaRPr>
          </a:p>
          <a:p>
            <a:pPr marL="0" indent="0">
              <a:buNone/>
            </a:pPr>
            <a:endParaRPr lang="en-US" altLang="ja-JP" sz="3600" dirty="0" smtClean="0">
              <a:latin typeface="+mj-ea"/>
              <a:ea typeface="+mj-ea"/>
            </a:endParaRPr>
          </a:p>
          <a:p>
            <a:pPr marL="0" indent="0">
              <a:buNone/>
            </a:pPr>
            <a:r>
              <a:rPr lang="ja-JP" altLang="en-US" sz="3600" dirty="0" smtClean="0">
                <a:latin typeface="+mj-ea"/>
                <a:ea typeface="+mj-ea"/>
              </a:rPr>
              <a:t>室内の気温は観測時間に合わせて数度</a:t>
            </a:r>
            <a:endParaRPr lang="en-US" altLang="ja-JP" sz="3600" dirty="0" smtClean="0">
              <a:latin typeface="+mj-ea"/>
              <a:ea typeface="+mj-ea"/>
            </a:endParaRPr>
          </a:p>
          <a:p>
            <a:pPr marL="0" indent="0">
              <a:buNone/>
            </a:pPr>
            <a:r>
              <a:rPr lang="ja-JP" altLang="en-US" sz="3600" dirty="0" smtClean="0">
                <a:latin typeface="+mj-ea"/>
                <a:ea typeface="+mj-ea"/>
              </a:rPr>
              <a:t>　に設定されている。（僕らの時は２℃）</a:t>
            </a:r>
            <a:endParaRPr kumimoji="1" lang="en-US" altLang="ja-JP" sz="3600" dirty="0">
              <a:latin typeface="+mj-ea"/>
              <a:ea typeface="+mj-ea"/>
            </a:endParaRPr>
          </a:p>
          <a:p>
            <a:pPr marL="0" indent="0">
              <a:buNone/>
            </a:pPr>
            <a:endParaRPr kumimoji="1" lang="ja-JP" altLang="en-US" sz="3600" dirty="0">
              <a:latin typeface="+mj-ea"/>
              <a:ea typeface="+mj-ea"/>
            </a:endParaRPr>
          </a:p>
        </p:txBody>
      </p:sp>
    </p:spTree>
    <p:extLst>
      <p:ext uri="{BB962C8B-B14F-4D97-AF65-F5344CB8AC3E}">
        <p14:creationId xmlns:p14="http://schemas.microsoft.com/office/powerpoint/2010/main" val="995863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1268760"/>
            <a:ext cx="76993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548680"/>
            <a:ext cx="76993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9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1+#ppt_w/2"/>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3973" y="404664"/>
            <a:ext cx="8229600" cy="1143000"/>
          </a:xfrm>
        </p:spPr>
        <p:txBody>
          <a:bodyPr>
            <a:normAutofit/>
          </a:bodyPr>
          <a:lstStyle/>
          <a:p>
            <a:r>
              <a:rPr kumimoji="1" lang="ja-JP" altLang="en-US" sz="4400" dirty="0" smtClean="0"/>
              <a:t>望遠鏡その１</a:t>
            </a:r>
            <a:endParaRPr kumimoji="1" lang="ja-JP" altLang="en-US" sz="44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15887"/>
            <a:ext cx="5145087"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022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91" y="-238844"/>
            <a:ext cx="8229600" cy="1143000"/>
          </a:xfrm>
        </p:spPr>
        <p:txBody>
          <a:bodyPr>
            <a:normAutofit/>
          </a:bodyPr>
          <a:lstStyle/>
          <a:p>
            <a:r>
              <a:rPr kumimoji="1" lang="ja-JP" altLang="en-US" sz="4400" dirty="0" smtClean="0"/>
              <a:t>その</a:t>
            </a:r>
            <a:r>
              <a:rPr kumimoji="1" lang="en-US" altLang="ja-JP" sz="4400" dirty="0" smtClean="0"/>
              <a:t>2</a:t>
            </a:r>
            <a:endParaRPr kumimoji="1" lang="ja-JP" altLang="en-US" sz="44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2" y="928514"/>
            <a:ext cx="7023853" cy="526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73"/>
          <a:stretch/>
        </p:blipFill>
        <p:spPr bwMode="auto">
          <a:xfrm>
            <a:off x="4781550" y="1829662"/>
            <a:ext cx="5106327" cy="4634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021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5981" y="332656"/>
            <a:ext cx="8229600" cy="1143000"/>
          </a:xfrm>
        </p:spPr>
        <p:txBody>
          <a:bodyPr/>
          <a:lstStyle/>
          <a:p>
            <a:r>
              <a:rPr kumimoji="1" lang="ja-JP" altLang="en-US" dirty="0" smtClean="0"/>
              <a:t>おまけ</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 name="Picture 2" descr="C:\Users\fsstudent\Desktop\DSC055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869" y="1412776"/>
            <a:ext cx="7218363" cy="4797425"/>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吹き出し 4"/>
          <p:cNvSpPr/>
          <p:nvPr/>
        </p:nvSpPr>
        <p:spPr>
          <a:xfrm>
            <a:off x="539552" y="5013175"/>
            <a:ext cx="2016224" cy="1197025"/>
          </a:xfrm>
          <a:prstGeom prst="wedgeRoundRectCallout">
            <a:avLst>
              <a:gd name="adj1" fmla="val 13881"/>
              <a:gd name="adj2" fmla="val -1062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出川</a:t>
            </a:r>
            <a:endParaRPr kumimoji="1" lang="ja-JP" altLang="en-US" sz="3200" dirty="0"/>
          </a:p>
        </p:txBody>
      </p:sp>
      <p:sp>
        <p:nvSpPr>
          <p:cNvPr id="6" name="角丸四角形吹き出し 5"/>
          <p:cNvSpPr/>
          <p:nvPr/>
        </p:nvSpPr>
        <p:spPr>
          <a:xfrm>
            <a:off x="3275856" y="1052736"/>
            <a:ext cx="2448272" cy="1224136"/>
          </a:xfrm>
          <a:prstGeom prst="wedgeRoundRectCallout">
            <a:avLst>
              <a:gd name="adj1" fmla="val -48635"/>
              <a:gd name="adj2" fmla="val 945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デヴィ夫人</a:t>
            </a:r>
            <a:endParaRPr kumimoji="1" lang="ja-JP" altLang="en-US" sz="3200" dirty="0"/>
          </a:p>
        </p:txBody>
      </p:sp>
      <p:sp>
        <p:nvSpPr>
          <p:cNvPr id="7" name="星 12 6"/>
          <p:cNvSpPr/>
          <p:nvPr/>
        </p:nvSpPr>
        <p:spPr>
          <a:xfrm>
            <a:off x="5724128" y="4637545"/>
            <a:ext cx="2981160" cy="1988840"/>
          </a:xfrm>
          <a:prstGeom prst="star1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アスカ</a:t>
            </a:r>
            <a:endParaRPr kumimoji="1" lang="ja-JP" altLang="en-US" sz="3200" dirty="0"/>
          </a:p>
        </p:txBody>
      </p:sp>
    </p:spTree>
    <p:extLst>
      <p:ext uri="{BB962C8B-B14F-4D97-AF65-F5344CB8AC3E}">
        <p14:creationId xmlns:p14="http://schemas.microsoft.com/office/powerpoint/2010/main" val="30796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229600" cy="1143000"/>
          </a:xfrm>
        </p:spPr>
        <p:txBody>
          <a:bodyPr>
            <a:normAutofit/>
          </a:bodyPr>
          <a:lstStyle/>
          <a:p>
            <a:r>
              <a:rPr kumimoji="1" lang="en-US" altLang="ja-JP" sz="7200" dirty="0" smtClean="0"/>
              <a:t>5</a:t>
            </a:r>
            <a:r>
              <a:rPr kumimoji="1" lang="ja-JP" altLang="en-US" sz="7200" dirty="0" smtClean="0"/>
              <a:t>日目</a:t>
            </a:r>
            <a:r>
              <a:rPr kumimoji="1" lang="ja-JP" altLang="en-US" sz="6600" dirty="0" smtClean="0"/>
              <a:t>　オアフ島へ</a:t>
            </a:r>
            <a:endParaRPr kumimoji="1" lang="ja-JP" altLang="en-US" sz="6600"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7544" y="1187374"/>
            <a:ext cx="8280920" cy="5670626"/>
          </a:xfrm>
        </p:spPr>
      </p:pic>
    </p:spTree>
    <p:extLst>
      <p:ext uri="{BB962C8B-B14F-4D97-AF65-F5344CB8AC3E}">
        <p14:creationId xmlns:p14="http://schemas.microsoft.com/office/powerpoint/2010/main" val="2106079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92696"/>
            <a:ext cx="8229600" cy="1143000"/>
          </a:xfrm>
        </p:spPr>
        <p:txBody>
          <a:bodyPr/>
          <a:lstStyle/>
          <a:p>
            <a:r>
              <a:rPr lang="ja-JP" altLang="en-US" dirty="0"/>
              <a:t>キラウエアイキ火口</a:t>
            </a:r>
            <a:endParaRPr kumimoji="1" lang="ja-JP" altLang="en-US" dirty="0"/>
          </a:p>
        </p:txBody>
      </p:sp>
      <p:pic>
        <p:nvPicPr>
          <p:cNvPr id="7" name="コンテンツ プレースホルダー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7904" y="1765603"/>
            <a:ext cx="5323385" cy="4104456"/>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781341"/>
            <a:ext cx="4557010" cy="4104456"/>
          </a:xfrm>
          <a:prstGeom prst="rect">
            <a:avLst/>
          </a:prstGeom>
        </p:spPr>
      </p:pic>
      <p:sp>
        <p:nvSpPr>
          <p:cNvPr id="3" name="テキスト ボックス 2"/>
          <p:cNvSpPr txBox="1"/>
          <p:nvPr/>
        </p:nvSpPr>
        <p:spPr>
          <a:xfrm>
            <a:off x="1043608" y="6107646"/>
            <a:ext cx="2808312" cy="707886"/>
          </a:xfrm>
          <a:prstGeom prst="rect">
            <a:avLst/>
          </a:prstGeom>
          <a:noFill/>
        </p:spPr>
        <p:txBody>
          <a:bodyPr wrap="square" rtlCol="0">
            <a:spAutoFit/>
          </a:bodyPr>
          <a:lstStyle/>
          <a:p>
            <a:r>
              <a:rPr kumimoji="1" lang="ja-JP" altLang="en-US" sz="4000" dirty="0" smtClean="0">
                <a:solidFill>
                  <a:srgbClr val="C00000"/>
                </a:solidFill>
              </a:rPr>
              <a:t>道中</a:t>
            </a:r>
            <a:endParaRPr kumimoji="1" lang="ja-JP" altLang="en-US" sz="4000" dirty="0">
              <a:solidFill>
                <a:srgbClr val="C00000"/>
              </a:solidFill>
            </a:endParaRPr>
          </a:p>
        </p:txBody>
      </p:sp>
      <p:sp>
        <p:nvSpPr>
          <p:cNvPr id="4" name="テキスト ボックス 3"/>
          <p:cNvSpPr txBox="1"/>
          <p:nvPr/>
        </p:nvSpPr>
        <p:spPr>
          <a:xfrm>
            <a:off x="5414174" y="5861425"/>
            <a:ext cx="2880320" cy="954107"/>
          </a:xfrm>
          <a:prstGeom prst="rect">
            <a:avLst/>
          </a:prstGeom>
          <a:noFill/>
        </p:spPr>
        <p:txBody>
          <a:bodyPr wrap="square" rtlCol="0">
            <a:spAutoFit/>
          </a:bodyPr>
          <a:lstStyle/>
          <a:p>
            <a:r>
              <a:rPr kumimoji="1" lang="ja-JP" altLang="en-US" sz="2800" dirty="0" smtClean="0">
                <a:solidFill>
                  <a:srgbClr val="FF0000"/>
                </a:solidFill>
              </a:rPr>
              <a:t>ラバーチューブ（溶岩洞窟）</a:t>
            </a:r>
            <a:endParaRPr kumimoji="1" lang="ja-JP" altLang="en-US" sz="2800" dirty="0">
              <a:solidFill>
                <a:srgbClr val="FF0000"/>
              </a:solidFill>
            </a:endParaRPr>
          </a:p>
        </p:txBody>
      </p:sp>
    </p:spTree>
    <p:extLst>
      <p:ext uri="{BB962C8B-B14F-4D97-AF65-F5344CB8AC3E}">
        <p14:creationId xmlns:p14="http://schemas.microsoft.com/office/powerpoint/2010/main" val="3270395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476672"/>
            <a:ext cx="8229600" cy="1143000"/>
          </a:xfrm>
        </p:spPr>
        <p:txBody>
          <a:bodyPr>
            <a:normAutofit/>
          </a:bodyPr>
          <a:lstStyle/>
          <a:p>
            <a:r>
              <a:rPr kumimoji="1" lang="en-US" altLang="ja-JP" sz="7200" dirty="0" smtClean="0"/>
              <a:t>5</a:t>
            </a:r>
            <a:r>
              <a:rPr kumimoji="1" lang="ja-JP" altLang="en-US" sz="7200" dirty="0" smtClean="0"/>
              <a:t>日目　行程</a:t>
            </a:r>
            <a:endParaRPr kumimoji="1" lang="ja-JP" altLang="en-US" sz="7200" dirty="0"/>
          </a:p>
        </p:txBody>
      </p:sp>
      <p:sp>
        <p:nvSpPr>
          <p:cNvPr id="3" name="コンテンツ プレースホルダー 2"/>
          <p:cNvSpPr>
            <a:spLocks noGrp="1"/>
          </p:cNvSpPr>
          <p:nvPr>
            <p:ph idx="1"/>
          </p:nvPr>
        </p:nvSpPr>
        <p:spPr>
          <a:xfrm>
            <a:off x="323528" y="1868563"/>
            <a:ext cx="9371384" cy="4998071"/>
          </a:xfrm>
        </p:spPr>
        <p:txBody>
          <a:bodyPr>
            <a:normAutofit/>
          </a:bodyPr>
          <a:lstStyle/>
          <a:p>
            <a:r>
              <a:rPr lang="ja-JP" altLang="en-US" sz="3900" dirty="0"/>
              <a:t>ハワイ</a:t>
            </a:r>
            <a:r>
              <a:rPr lang="ja-JP" altLang="en-US" sz="3900" dirty="0" smtClean="0"/>
              <a:t>島から飛行機でオアフ島へ</a:t>
            </a:r>
            <a:endParaRPr lang="en-US" altLang="ja-JP" sz="3900" dirty="0" smtClean="0"/>
          </a:p>
          <a:p>
            <a:r>
              <a:rPr kumimoji="1" lang="ja-JP" altLang="en-US" sz="3900" dirty="0" smtClean="0"/>
              <a:t>ハワイ大学海洋生物学研究所を訪問</a:t>
            </a:r>
            <a:endParaRPr kumimoji="1" lang="en-US" altLang="ja-JP" sz="3900" dirty="0" smtClean="0"/>
          </a:p>
          <a:p>
            <a:r>
              <a:rPr kumimoji="1" lang="ja-JP" altLang="en-US" sz="3900" dirty="0" smtClean="0"/>
              <a:t>ワイキキビーチを散策</a:t>
            </a:r>
            <a:endParaRPr kumimoji="1" lang="en-US" altLang="ja-JP" sz="3900" dirty="0" smtClean="0"/>
          </a:p>
          <a:p>
            <a:r>
              <a:rPr lang="ja-JP" altLang="en-US" sz="3200" dirty="0" smtClean="0"/>
              <a:t>アーミーミュージアム</a:t>
            </a:r>
            <a:r>
              <a:rPr lang="ja-JP" altLang="en-US" sz="3900" dirty="0" smtClean="0"/>
              <a:t>を見学</a:t>
            </a:r>
            <a:endParaRPr kumimoji="1" lang="en-US" altLang="ja-JP" sz="3900" dirty="0" smtClean="0"/>
          </a:p>
          <a:p>
            <a:r>
              <a:rPr lang="ja-JP" altLang="en-US" sz="3900" dirty="0" smtClean="0"/>
              <a:t>ホノルルでショッピング</a:t>
            </a:r>
            <a:endParaRPr lang="en-US" altLang="ja-JP" sz="3900" dirty="0" smtClean="0"/>
          </a:p>
          <a:p>
            <a:endParaRPr kumimoji="1" lang="ja-JP" altLang="en-US"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6375" b="18152"/>
          <a:stretch/>
        </p:blipFill>
        <p:spPr>
          <a:xfrm>
            <a:off x="5580112" y="3429000"/>
            <a:ext cx="3533154" cy="3312368"/>
          </a:xfrm>
          <a:prstGeom prst="rect">
            <a:avLst/>
          </a:prstGeom>
        </p:spPr>
      </p:pic>
    </p:spTree>
    <p:extLst>
      <p:ext uri="{BB962C8B-B14F-4D97-AF65-F5344CB8AC3E}">
        <p14:creationId xmlns:p14="http://schemas.microsoft.com/office/powerpoint/2010/main" val="4283786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43408"/>
            <a:ext cx="8928992" cy="1143000"/>
          </a:xfrm>
        </p:spPr>
        <p:txBody>
          <a:bodyPr>
            <a:normAutofit fontScale="90000"/>
          </a:bodyPr>
          <a:lstStyle/>
          <a:p>
            <a:r>
              <a:rPr lang="ja-JP" altLang="en-US" sz="5400" dirty="0"/>
              <a:t>ハワイ大学海洋生物学</a:t>
            </a:r>
            <a:r>
              <a:rPr lang="ja-JP" altLang="en-US" sz="5400" dirty="0" smtClean="0"/>
              <a:t>研究所</a:t>
            </a:r>
            <a:r>
              <a:rPr lang="en-US" altLang="ja-JP" sz="5400" dirty="0" smtClean="0"/>
              <a:t>(1)</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980728"/>
            <a:ext cx="8568952" cy="5688632"/>
          </a:xfrm>
        </p:spPr>
      </p:pic>
    </p:spTree>
    <p:extLst>
      <p:ext uri="{BB962C8B-B14F-4D97-AF65-F5344CB8AC3E}">
        <p14:creationId xmlns:p14="http://schemas.microsoft.com/office/powerpoint/2010/main" val="3386247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15416"/>
            <a:ext cx="8928992" cy="1143000"/>
          </a:xfrm>
        </p:spPr>
        <p:txBody>
          <a:bodyPr>
            <a:noAutofit/>
          </a:bodyPr>
          <a:lstStyle/>
          <a:p>
            <a:r>
              <a:rPr kumimoji="1" lang="ja-JP" altLang="en-US" sz="4800" dirty="0" smtClean="0"/>
              <a:t>ハワイ大学海洋生物学研究所</a:t>
            </a:r>
            <a:r>
              <a:rPr kumimoji="1" lang="en-US" altLang="ja-JP" sz="4800" dirty="0" smtClean="0"/>
              <a:t>(2)</a:t>
            </a:r>
            <a:endParaRPr kumimoji="1" lang="ja-JP" altLang="en-US" sz="4800" dirty="0"/>
          </a:p>
        </p:txBody>
      </p:sp>
      <p:pic>
        <p:nvPicPr>
          <p:cNvPr id="6" name="コンテンツ プレースホルダー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433" t="7426" r="1990" b="20736"/>
          <a:stretch/>
        </p:blipFill>
        <p:spPr>
          <a:xfrm>
            <a:off x="323528" y="1052736"/>
            <a:ext cx="8568952" cy="5544616"/>
          </a:xfrm>
        </p:spPr>
      </p:pic>
    </p:spTree>
    <p:extLst>
      <p:ext uri="{BB962C8B-B14F-4D97-AF65-F5344CB8AC3E}">
        <p14:creationId xmlns:p14="http://schemas.microsoft.com/office/powerpoint/2010/main" val="4066211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15416"/>
            <a:ext cx="8928992" cy="1143000"/>
          </a:xfrm>
        </p:spPr>
        <p:txBody>
          <a:bodyPr>
            <a:noAutofit/>
          </a:bodyPr>
          <a:lstStyle/>
          <a:p>
            <a:r>
              <a:rPr kumimoji="1" lang="ja-JP" altLang="en-US" sz="4800" dirty="0" smtClean="0"/>
              <a:t>ハワイ大学海洋生物学研究所</a:t>
            </a:r>
            <a:r>
              <a:rPr kumimoji="1" lang="en-US" altLang="ja-JP" sz="4800" dirty="0" smtClean="0"/>
              <a:t>(3)</a:t>
            </a:r>
            <a:endParaRPr kumimoji="1" lang="ja-JP" altLang="en-US" sz="4800" dirty="0"/>
          </a:p>
        </p:txBody>
      </p:sp>
      <p:pic>
        <p:nvPicPr>
          <p:cNvPr id="9" name="コンテンツ プレースホルダー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115" t="37813"/>
          <a:stretch/>
        </p:blipFill>
        <p:spPr>
          <a:xfrm>
            <a:off x="179512" y="980728"/>
            <a:ext cx="8640269" cy="5688632"/>
          </a:xfrm>
        </p:spPr>
      </p:pic>
    </p:spTree>
    <p:extLst>
      <p:ext uri="{BB962C8B-B14F-4D97-AF65-F5344CB8AC3E}">
        <p14:creationId xmlns:p14="http://schemas.microsoft.com/office/powerpoint/2010/main" val="3657858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43408"/>
            <a:ext cx="8712968" cy="1143000"/>
          </a:xfrm>
        </p:spPr>
        <p:txBody>
          <a:bodyPr>
            <a:noAutofit/>
          </a:bodyPr>
          <a:lstStyle/>
          <a:p>
            <a:r>
              <a:rPr kumimoji="1" lang="ja-JP" altLang="en-US" sz="4800" dirty="0" smtClean="0"/>
              <a:t>ハワイ大学海洋生物学研究所</a:t>
            </a:r>
            <a:r>
              <a:rPr kumimoji="1" lang="en-US" altLang="ja-JP" sz="4800" dirty="0" smtClean="0"/>
              <a:t>(4)</a:t>
            </a:r>
            <a:endParaRPr kumimoji="1" lang="ja-JP" altLang="en-US" sz="4800" dirty="0"/>
          </a:p>
        </p:txBody>
      </p:sp>
      <p:pic>
        <p:nvPicPr>
          <p:cNvPr id="5" name="コンテンツ プレースホルダー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996" t="13018"/>
          <a:stretch/>
        </p:blipFill>
        <p:spPr>
          <a:xfrm>
            <a:off x="323528" y="980728"/>
            <a:ext cx="8496944" cy="5760640"/>
          </a:xfrm>
        </p:spPr>
      </p:pic>
    </p:spTree>
    <p:extLst>
      <p:ext uri="{BB962C8B-B14F-4D97-AF65-F5344CB8AC3E}">
        <p14:creationId xmlns:p14="http://schemas.microsoft.com/office/powerpoint/2010/main" val="1857637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43408"/>
            <a:ext cx="8568952" cy="1143000"/>
          </a:xfrm>
        </p:spPr>
        <p:txBody>
          <a:bodyPr>
            <a:noAutofit/>
          </a:bodyPr>
          <a:lstStyle/>
          <a:p>
            <a:r>
              <a:rPr kumimoji="1" lang="ja-JP" altLang="en-US" sz="4800" dirty="0" smtClean="0"/>
              <a:t>ハワイ大学海洋生物学研究所</a:t>
            </a:r>
            <a:r>
              <a:rPr kumimoji="1" lang="en-US" altLang="ja-JP" sz="4800" dirty="0" smtClean="0"/>
              <a:t>(5)</a:t>
            </a:r>
            <a:endParaRPr kumimoji="1" lang="ja-JP" altLang="en-US" sz="4800" dirty="0"/>
          </a:p>
        </p:txBody>
      </p:sp>
      <p:pic>
        <p:nvPicPr>
          <p:cNvPr id="4" name="コンテンツ プレースホルダー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3597" t="12564" r="36093" b="19604"/>
          <a:stretch/>
        </p:blipFill>
        <p:spPr>
          <a:xfrm>
            <a:off x="323528" y="908720"/>
            <a:ext cx="8496944" cy="5791662"/>
          </a:xfrm>
        </p:spPr>
      </p:pic>
    </p:spTree>
    <p:extLst>
      <p:ext uri="{BB962C8B-B14F-4D97-AF65-F5344CB8AC3E}">
        <p14:creationId xmlns:p14="http://schemas.microsoft.com/office/powerpoint/2010/main" val="622529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43408"/>
            <a:ext cx="8229600" cy="1143000"/>
          </a:xfrm>
        </p:spPr>
        <p:txBody>
          <a:bodyPr>
            <a:noAutofit/>
          </a:bodyPr>
          <a:lstStyle/>
          <a:p>
            <a:r>
              <a:rPr lang="ja-JP" altLang="en-US" sz="4800" dirty="0"/>
              <a:t>ワイキキビーチ</a:t>
            </a:r>
            <a:endParaRPr kumimoji="1" lang="ja-JP" altLang="en-US" sz="4800" dirty="0"/>
          </a:p>
        </p:txBody>
      </p:sp>
      <p:pic>
        <p:nvPicPr>
          <p:cNvPr id="7" name="コンテンツ プレースホルダー 6"/>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0137" r="10248"/>
          <a:stretch/>
        </p:blipFill>
        <p:spPr>
          <a:xfrm>
            <a:off x="323528" y="980728"/>
            <a:ext cx="8668075" cy="5760640"/>
          </a:xfrm>
        </p:spPr>
      </p:pic>
    </p:spTree>
    <p:extLst>
      <p:ext uri="{BB962C8B-B14F-4D97-AF65-F5344CB8AC3E}">
        <p14:creationId xmlns:p14="http://schemas.microsoft.com/office/powerpoint/2010/main" val="3557059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43408"/>
            <a:ext cx="8229600" cy="1143000"/>
          </a:xfrm>
        </p:spPr>
        <p:txBody>
          <a:bodyPr>
            <a:noAutofit/>
          </a:bodyPr>
          <a:lstStyle/>
          <a:p>
            <a:r>
              <a:rPr lang="ja-JP" altLang="en-US" sz="6000" dirty="0" smtClean="0"/>
              <a:t>ホノルル</a:t>
            </a:r>
            <a:r>
              <a:rPr lang="en-US" altLang="ja-JP" sz="6000" dirty="0" smtClean="0"/>
              <a:t>(</a:t>
            </a:r>
            <a:r>
              <a:rPr lang="ja-JP" altLang="en-US" sz="6000" dirty="0" smtClean="0"/>
              <a:t>夜</a:t>
            </a:r>
            <a:r>
              <a:rPr lang="en-US" altLang="ja-JP" sz="6000" dirty="0" smtClean="0"/>
              <a:t>)</a:t>
            </a:r>
            <a:endParaRPr kumimoji="1" lang="ja-JP" altLang="en-US" sz="6000" dirty="0"/>
          </a:p>
        </p:txBody>
      </p:sp>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2677"/>
          <a:stretch/>
        </p:blipFill>
        <p:spPr>
          <a:xfrm>
            <a:off x="249612" y="908720"/>
            <a:ext cx="8786884" cy="5832648"/>
          </a:xfrm>
        </p:spPr>
      </p:pic>
    </p:spTree>
    <p:extLst>
      <p:ext uri="{BB962C8B-B14F-4D97-AF65-F5344CB8AC3E}">
        <p14:creationId xmlns:p14="http://schemas.microsoft.com/office/powerpoint/2010/main" val="2002929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43408"/>
            <a:ext cx="8229600" cy="1143000"/>
          </a:xfrm>
        </p:spPr>
        <p:txBody>
          <a:bodyPr>
            <a:noAutofit/>
          </a:bodyPr>
          <a:lstStyle/>
          <a:p>
            <a:r>
              <a:rPr lang="ja-JP" altLang="en-US" sz="6000" dirty="0" smtClean="0"/>
              <a:t>ホノルル</a:t>
            </a:r>
            <a:r>
              <a:rPr lang="en-US" altLang="ja-JP" sz="6000" dirty="0" smtClean="0"/>
              <a:t>(</a:t>
            </a:r>
            <a:r>
              <a:rPr lang="ja-JP" altLang="en-US" sz="6000" dirty="0" smtClean="0"/>
              <a:t>朝</a:t>
            </a:r>
            <a:r>
              <a:rPr lang="en-US" altLang="ja-JP" sz="6000" dirty="0" smtClean="0"/>
              <a:t>)</a:t>
            </a:r>
            <a:endParaRPr kumimoji="1" lang="ja-JP" altLang="en-US" sz="6000" dirty="0"/>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884021"/>
            <a:ext cx="8352928" cy="5940657"/>
          </a:xfrm>
        </p:spPr>
      </p:pic>
    </p:spTree>
    <p:extLst>
      <p:ext uri="{BB962C8B-B14F-4D97-AF65-F5344CB8AC3E}">
        <p14:creationId xmlns:p14="http://schemas.microsoft.com/office/powerpoint/2010/main" val="3613416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dirty="0" smtClean="0"/>
              <a:t>６日目・７日目日程</a:t>
            </a:r>
            <a:endParaRPr kumimoji="1" lang="ja-JP" altLang="en-US" dirty="0"/>
          </a:p>
        </p:txBody>
      </p:sp>
      <p:sp>
        <p:nvSpPr>
          <p:cNvPr id="5" name="コンテンツ プレースホルダー 4"/>
          <p:cNvSpPr>
            <a:spLocks noGrp="1"/>
          </p:cNvSpPr>
          <p:nvPr>
            <p:ph sz="half" idx="1"/>
          </p:nvPr>
        </p:nvSpPr>
        <p:spPr>
          <a:xfrm>
            <a:off x="323528" y="2161085"/>
            <a:ext cx="4320480" cy="4434840"/>
          </a:xfrm>
        </p:spPr>
        <p:txBody>
          <a:bodyPr/>
          <a:lstStyle/>
          <a:p>
            <a:pPr marL="0" indent="0" algn="ctr">
              <a:buNone/>
            </a:pPr>
            <a:r>
              <a:rPr kumimoji="1" lang="ja-JP" altLang="en-US" dirty="0" smtClean="0"/>
              <a:t>３月２１日</a:t>
            </a:r>
            <a:endParaRPr kumimoji="1" lang="en-US" altLang="ja-JP" dirty="0" smtClean="0"/>
          </a:p>
          <a:p>
            <a:endParaRPr kumimoji="1" lang="en-US" altLang="ja-JP" dirty="0" smtClean="0"/>
          </a:p>
          <a:p>
            <a:r>
              <a:rPr kumimoji="1" lang="ja-JP" altLang="en-US" dirty="0" smtClean="0"/>
              <a:t>７：２０　ロビーに集合</a:t>
            </a:r>
            <a:endParaRPr kumimoji="1" lang="en-US" altLang="ja-JP" dirty="0" smtClean="0"/>
          </a:p>
          <a:p>
            <a:endParaRPr kumimoji="1" lang="en-US" altLang="ja-JP" dirty="0" smtClean="0"/>
          </a:p>
          <a:p>
            <a:r>
              <a:rPr lang="ja-JP" altLang="en-US" dirty="0" smtClean="0"/>
              <a:t>８：００　ハナウマベイ到着</a:t>
            </a:r>
            <a:endParaRPr lang="en-US" altLang="ja-JP" dirty="0" smtClean="0"/>
          </a:p>
          <a:p>
            <a:pPr lvl="4"/>
            <a:r>
              <a:rPr lang="ja-JP" altLang="en-US" sz="2400" dirty="0" smtClean="0"/>
              <a:t>ビデオ</a:t>
            </a:r>
            <a:r>
              <a:rPr lang="ja-JP" altLang="en-US" sz="2400" dirty="0"/>
              <a:t>を視聴</a:t>
            </a:r>
            <a:endParaRPr lang="en-US" altLang="ja-JP" sz="2400" dirty="0"/>
          </a:p>
          <a:p>
            <a:pPr lvl="4"/>
            <a:r>
              <a:rPr lang="ja-JP" altLang="en-US" sz="2400" dirty="0"/>
              <a:t>１０：３０</a:t>
            </a:r>
            <a:r>
              <a:rPr lang="ja-JP" altLang="en-US" sz="2400" dirty="0" smtClean="0"/>
              <a:t>まで自由時間</a:t>
            </a:r>
            <a:endParaRPr lang="en-US" altLang="ja-JP" sz="2400" dirty="0" smtClean="0"/>
          </a:p>
          <a:p>
            <a:pPr lvl="4"/>
            <a:endParaRPr lang="en-US" altLang="ja-JP" dirty="0"/>
          </a:p>
          <a:p>
            <a:r>
              <a:rPr lang="ja-JP" altLang="en-US" dirty="0" smtClean="0"/>
              <a:t>１３：３０　離陸</a:t>
            </a:r>
            <a:endParaRPr lang="en-US" altLang="ja-JP" dirty="0" smtClean="0"/>
          </a:p>
          <a:p>
            <a:pPr marL="0" indent="0">
              <a:buNone/>
            </a:pPr>
            <a:endParaRPr lang="en-US" altLang="ja-JP" dirty="0" smtClean="0"/>
          </a:p>
          <a:p>
            <a:endParaRPr lang="en-US" altLang="ja-JP" dirty="0" smtClean="0"/>
          </a:p>
          <a:p>
            <a:endParaRPr lang="en-US" altLang="ja-JP" dirty="0"/>
          </a:p>
          <a:p>
            <a:endParaRPr lang="en-US" altLang="ja-JP" dirty="0" smtClean="0"/>
          </a:p>
        </p:txBody>
      </p:sp>
      <p:sp>
        <p:nvSpPr>
          <p:cNvPr id="2" name="コンテンツ プレースホルダー 1"/>
          <p:cNvSpPr>
            <a:spLocks noGrp="1"/>
          </p:cNvSpPr>
          <p:nvPr>
            <p:ph sz="half" idx="2"/>
          </p:nvPr>
        </p:nvSpPr>
        <p:spPr>
          <a:xfrm>
            <a:off x="4619159" y="2145319"/>
            <a:ext cx="4244280" cy="4434840"/>
          </a:xfrm>
        </p:spPr>
        <p:txBody>
          <a:bodyPr/>
          <a:lstStyle/>
          <a:p>
            <a:pPr marL="0" indent="0" algn="ctr">
              <a:buNone/>
            </a:pPr>
            <a:r>
              <a:rPr kumimoji="1" lang="ja-JP" altLang="en-US" dirty="0" smtClean="0"/>
              <a:t>３月２２日</a:t>
            </a:r>
            <a:endParaRPr kumimoji="1" lang="en-US" altLang="ja-JP" dirty="0" smtClean="0"/>
          </a:p>
          <a:p>
            <a:endParaRPr kumimoji="1" lang="en-US" altLang="ja-JP" dirty="0" smtClean="0"/>
          </a:p>
          <a:p>
            <a:r>
              <a:rPr kumimoji="1" lang="ja-JP" altLang="en-US" dirty="0" smtClean="0"/>
              <a:t>１８：１５　関西国際空港到着</a:t>
            </a:r>
            <a:endParaRPr kumimoji="1" lang="en-US" altLang="ja-JP" dirty="0" smtClean="0"/>
          </a:p>
          <a:p>
            <a:endParaRPr kumimoji="1" lang="en-US" altLang="ja-JP" dirty="0" smtClean="0"/>
          </a:p>
          <a:p>
            <a:r>
              <a:rPr lang="ja-JP" altLang="en-US" dirty="0" smtClean="0"/>
              <a:t>２１：２６　岡山駅到着</a:t>
            </a:r>
            <a:endParaRPr kumimoji="1" lang="ja-JP" altLang="en-US" dirty="0"/>
          </a:p>
        </p:txBody>
      </p:sp>
      <p:pic>
        <p:nvPicPr>
          <p:cNvPr id="1026" name="Picture 2" descr="E:\picture\DSCN00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04048" y="4650052"/>
            <a:ext cx="3474502" cy="215074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24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キラウエアイキ火口</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049091"/>
            <a:ext cx="3672409" cy="4389437"/>
          </a:xfr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5713" y="2773626"/>
            <a:ext cx="4876800" cy="3657600"/>
          </a:xfrm>
          <a:prstGeom prst="rect">
            <a:avLst/>
          </a:prstGeom>
        </p:spPr>
      </p:pic>
    </p:spTree>
    <p:extLst>
      <p:ext uri="{BB962C8B-B14F-4D97-AF65-F5344CB8AC3E}">
        <p14:creationId xmlns:p14="http://schemas.microsoft.com/office/powerpoint/2010/main" val="1039922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picture\DSCN05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15" t="12769" r="45539" b="75152"/>
          <a:stretch/>
        </p:blipFill>
        <p:spPr bwMode="auto">
          <a:xfrm>
            <a:off x="6732240" y="764704"/>
            <a:ext cx="2123728" cy="173195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280982" y="730060"/>
            <a:ext cx="8460432" cy="1501897"/>
          </a:xfrm>
        </p:spPr>
        <p:txBody>
          <a:bodyPr>
            <a:normAutofit/>
          </a:bodyPr>
          <a:lstStyle/>
          <a:p>
            <a:r>
              <a:rPr lang="ja-JP" altLang="en-US" dirty="0" smtClean="0"/>
              <a:t>ハナウマベイ</a:t>
            </a:r>
            <a:r>
              <a:rPr lang="en-US" altLang="ja-JP" dirty="0" smtClean="0"/>
              <a:t/>
            </a:r>
            <a:br>
              <a:rPr lang="en-US" altLang="ja-JP" dirty="0" smtClean="0"/>
            </a:br>
            <a:r>
              <a:rPr lang="en-US" altLang="ja-JP" sz="3100" b="1" dirty="0" err="1" smtClean="0"/>
              <a:t>Hanauma</a:t>
            </a:r>
            <a:r>
              <a:rPr lang="en-US" altLang="ja-JP" sz="3100" b="1" dirty="0" smtClean="0"/>
              <a:t> </a:t>
            </a:r>
            <a:r>
              <a:rPr lang="en-US" altLang="ja-JP" sz="3100" b="1" dirty="0"/>
              <a:t>Bay Nature Preserve</a:t>
            </a:r>
            <a:endParaRPr kumimoji="1" lang="ja-JP" altLang="en-US" sz="3100" dirty="0"/>
          </a:p>
        </p:txBody>
      </p:sp>
      <p:pic>
        <p:nvPicPr>
          <p:cNvPr id="2050" name="Picture 2" descr="E:\picture\DSCN05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266" y="2619719"/>
            <a:ext cx="4668011" cy="350100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148065" y="2272712"/>
            <a:ext cx="3995936" cy="4154984"/>
          </a:xfrm>
          <a:prstGeom prst="rect">
            <a:avLst/>
          </a:prstGeom>
          <a:noFill/>
        </p:spPr>
        <p:txBody>
          <a:bodyPr wrap="square" rtlCol="0">
            <a:spAutoFit/>
          </a:bodyPr>
          <a:lstStyle/>
          <a:p>
            <a:r>
              <a:rPr lang="ja-JP" altLang="en-US" sz="2400" dirty="0">
                <a:solidFill>
                  <a:prstClr val="black"/>
                </a:solidFill>
              </a:rPr>
              <a:t>オアフ</a:t>
            </a:r>
            <a:r>
              <a:rPr lang="ja-JP" altLang="en-US" sz="2400" dirty="0" smtClean="0">
                <a:solidFill>
                  <a:prstClr val="black"/>
                </a:solidFill>
              </a:rPr>
              <a:t>島の最南端にある海岸</a:t>
            </a:r>
            <a:endParaRPr lang="en-US" altLang="ja-JP" sz="2400" dirty="0" smtClean="0">
              <a:solidFill>
                <a:prstClr val="black"/>
              </a:solidFill>
            </a:endParaRPr>
          </a:p>
          <a:p>
            <a:endParaRPr lang="en-US" altLang="ja-JP" sz="2400" dirty="0" smtClean="0">
              <a:solidFill>
                <a:prstClr val="black"/>
              </a:solidFill>
            </a:endParaRPr>
          </a:p>
          <a:p>
            <a:r>
              <a:rPr lang="en-US" altLang="ja-JP" sz="2400" dirty="0" smtClean="0">
                <a:solidFill>
                  <a:prstClr val="black"/>
                </a:solidFill>
              </a:rPr>
              <a:t>“</a:t>
            </a:r>
            <a:r>
              <a:rPr lang="en-US" altLang="ja-JP" sz="2400" dirty="0" err="1" smtClean="0">
                <a:solidFill>
                  <a:prstClr val="black"/>
                </a:solidFill>
              </a:rPr>
              <a:t>hana</a:t>
            </a:r>
            <a:r>
              <a:rPr lang="en-US" altLang="ja-JP" sz="2400" dirty="0" smtClean="0">
                <a:solidFill>
                  <a:prstClr val="black"/>
                </a:solidFill>
              </a:rPr>
              <a:t>”</a:t>
            </a:r>
            <a:r>
              <a:rPr lang="ja-JP" altLang="en-US" sz="2400" dirty="0" smtClean="0">
                <a:solidFill>
                  <a:prstClr val="black"/>
                </a:solidFill>
              </a:rPr>
              <a:t>はハワイ語で湾</a:t>
            </a:r>
            <a:endParaRPr lang="en-US" altLang="ja-JP" sz="2400" dirty="0" smtClean="0">
              <a:solidFill>
                <a:prstClr val="black"/>
              </a:solidFill>
            </a:endParaRPr>
          </a:p>
          <a:p>
            <a:r>
              <a:rPr lang="en-US" altLang="ja-JP" sz="2400" dirty="0" smtClean="0">
                <a:solidFill>
                  <a:prstClr val="black"/>
                </a:solidFill>
              </a:rPr>
              <a:t>“</a:t>
            </a:r>
            <a:r>
              <a:rPr lang="en-US" altLang="ja-JP" sz="2400" dirty="0" err="1" smtClean="0">
                <a:solidFill>
                  <a:prstClr val="black"/>
                </a:solidFill>
              </a:rPr>
              <a:t>uma</a:t>
            </a:r>
            <a:r>
              <a:rPr lang="en-US" altLang="ja-JP" sz="2400" dirty="0" smtClean="0">
                <a:solidFill>
                  <a:prstClr val="black"/>
                </a:solidFill>
              </a:rPr>
              <a:t>”</a:t>
            </a:r>
            <a:r>
              <a:rPr lang="ja-JP" altLang="en-US" sz="2400" dirty="0" smtClean="0">
                <a:solidFill>
                  <a:prstClr val="black"/>
                </a:solidFill>
              </a:rPr>
              <a:t>はハワイ語の曲線や、固有の遊びの名前が由来</a:t>
            </a:r>
            <a:endParaRPr lang="en-US" altLang="ja-JP" sz="2400" dirty="0" smtClean="0">
              <a:solidFill>
                <a:prstClr val="black"/>
              </a:solidFill>
            </a:endParaRPr>
          </a:p>
          <a:p>
            <a:endParaRPr lang="en-US" altLang="ja-JP" sz="2400" dirty="0">
              <a:solidFill>
                <a:prstClr val="black"/>
              </a:solidFill>
            </a:endParaRPr>
          </a:p>
          <a:p>
            <a:r>
              <a:rPr lang="ja-JP" altLang="en-US" sz="2400" dirty="0" smtClean="0">
                <a:solidFill>
                  <a:prstClr val="black"/>
                </a:solidFill>
              </a:rPr>
              <a:t>多くの訪問客によって自然が破壊されてしまった</a:t>
            </a:r>
            <a:endParaRPr lang="en-US" altLang="ja-JP" sz="2400" dirty="0" smtClean="0">
              <a:solidFill>
                <a:prstClr val="black"/>
              </a:solidFill>
            </a:endParaRPr>
          </a:p>
          <a:p>
            <a:endParaRPr lang="en-US" altLang="ja-JP" sz="2400" dirty="0" smtClean="0">
              <a:solidFill>
                <a:prstClr val="black"/>
              </a:solidFill>
            </a:endParaRPr>
          </a:p>
          <a:p>
            <a:r>
              <a:rPr lang="ja-JP" altLang="en-US" sz="2400" smtClean="0">
                <a:solidFill>
                  <a:prstClr val="black"/>
                </a:solidFill>
              </a:rPr>
              <a:t>多大な努力</a:t>
            </a:r>
            <a:r>
              <a:rPr lang="ja-JP" altLang="en-US" sz="2400" dirty="0" smtClean="0">
                <a:solidFill>
                  <a:prstClr val="black"/>
                </a:solidFill>
              </a:rPr>
              <a:t>により、自然豊かな湾が維持されている</a:t>
            </a:r>
            <a:endParaRPr lang="en-US" altLang="ja-JP" sz="2400" dirty="0" smtClean="0">
              <a:solidFill>
                <a:prstClr val="black"/>
              </a:solidFill>
            </a:endParaRPr>
          </a:p>
        </p:txBody>
      </p:sp>
    </p:spTree>
    <p:extLst>
      <p:ext uri="{BB962C8B-B14F-4D97-AF65-F5344CB8AC3E}">
        <p14:creationId xmlns:p14="http://schemas.microsoft.com/office/powerpoint/2010/main" val="33027193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G:\picture\nakahori\P3220294manini convict surgeonfi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97" r="126" b="167"/>
          <a:stretch/>
        </p:blipFill>
        <p:spPr bwMode="auto">
          <a:xfrm>
            <a:off x="-110358" y="0"/>
            <a:ext cx="9254358" cy="693174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050" name="Picture 2" descr="G:\picture\image\DSCF0038humuhumu nukunuku apuaa wedge triggerfish.JPG"/>
          <p:cNvPicPr>
            <a:picLocks noChangeAspect="1" noChangeArrowheads="1"/>
          </p:cNvPicPr>
          <p:nvPr/>
        </p:nvPicPr>
        <p:blipFill rotWithShape="1">
          <a:blip r:embed="rId4">
            <a:extLst>
              <a:ext uri="{28A0092B-C50C-407E-A947-70E740481C1C}">
                <a14:useLocalDpi xmlns:a14="http://schemas.microsoft.com/office/drawing/2010/main" val="0"/>
              </a:ext>
            </a:extLst>
          </a:blip>
          <a:srcRect l="32623" t="51297" r="49149" b="28587"/>
          <a:stretch/>
        </p:blipFill>
        <p:spPr bwMode="auto">
          <a:xfrm>
            <a:off x="6228184" y="4509120"/>
            <a:ext cx="2520280" cy="2022007"/>
          </a:xfrm>
          <a:prstGeom prst="roundRect">
            <a:avLst/>
          </a:prstGeom>
          <a:noFill/>
          <a:ln w="28575">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a:xfrm>
            <a:off x="395536" y="692696"/>
            <a:ext cx="4690864" cy="794352"/>
          </a:xfrm>
          <a:solidFill>
            <a:schemeClr val="bg1">
              <a:lumMod val="85000"/>
            </a:schemeClr>
          </a:solidFill>
        </p:spPr>
        <p:txBody>
          <a:bodyPr>
            <a:normAutofit fontScale="90000"/>
          </a:bodyPr>
          <a:lstStyle/>
          <a:p>
            <a:pPr algn="ctr"/>
            <a:r>
              <a:rPr kumimoji="1" lang="ja-JP" altLang="en-US" dirty="0" smtClean="0"/>
              <a:t>シュノーケリング</a:t>
            </a:r>
            <a:endParaRPr kumimoji="1" lang="ja-JP" altLang="en-US" dirty="0"/>
          </a:p>
        </p:txBody>
      </p:sp>
    </p:spTree>
    <p:extLst>
      <p:ext uri="{BB962C8B-B14F-4D97-AF65-F5344CB8AC3E}">
        <p14:creationId xmlns:p14="http://schemas.microsoft.com/office/powerpoint/2010/main" val="23537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descr="E:\picture\DSCN05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6" y="19387"/>
            <a:ext cx="9150896" cy="686394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07" y="3399404"/>
            <a:ext cx="4493245" cy="3374374"/>
          </a:xfrm>
          <a:prstGeom prst="roundRect">
            <a:avLst/>
          </a:prstGeom>
          <a:noFill/>
          <a:ln w="28575">
            <a:solidFill>
              <a:schemeClr val="accent5">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457200" y="704088"/>
            <a:ext cx="3538736" cy="1143000"/>
          </a:xfrm>
          <a:solidFill>
            <a:schemeClr val="bg1">
              <a:lumMod val="85000"/>
            </a:schemeClr>
          </a:solidFill>
        </p:spPr>
        <p:txBody>
          <a:bodyPr/>
          <a:lstStyle/>
          <a:p>
            <a:pPr algn="ctr"/>
            <a:r>
              <a:rPr kumimoji="1" lang="ja-JP" altLang="en-US" dirty="0" smtClean="0"/>
              <a:t>海岸の探索</a:t>
            </a:r>
            <a:endParaRPr kumimoji="1" lang="ja-JP" altLang="en-US" dirty="0"/>
          </a:p>
        </p:txBody>
      </p:sp>
    </p:spTree>
    <p:extLst>
      <p:ext uri="{BB962C8B-B14F-4D97-AF65-F5344CB8AC3E}">
        <p14:creationId xmlns:p14="http://schemas.microsoft.com/office/powerpoint/2010/main" val="59465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specially picture\DSCN0565.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75" t="22821" r="14052" b="17305"/>
          <a:stretch/>
        </p:blipFill>
        <p:spPr bwMode="auto">
          <a:xfrm rot="5400000">
            <a:off x="1133947" y="-1152055"/>
            <a:ext cx="6876108" cy="91440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picture\DSCN05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4570"/>
          <a:stretch/>
        </p:blipFill>
        <p:spPr bwMode="auto">
          <a:xfrm flipH="1">
            <a:off x="0" y="2060772"/>
            <a:ext cx="2207472" cy="2448348"/>
          </a:xfrm>
          <a:prstGeom prst="round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39815" y="4509120"/>
            <a:ext cx="3563888" cy="2607706"/>
          </a:xfrm>
          <a:prstGeom prst="roundRect">
            <a:avLst/>
          </a:prstGeom>
          <a:noFill/>
          <a:ln w="28575">
            <a:solidFill>
              <a:schemeClr val="accent5">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txBox="1">
            <a:spLocks/>
          </p:cNvSpPr>
          <p:nvPr/>
        </p:nvSpPr>
        <p:spPr>
          <a:xfrm>
            <a:off x="457200" y="704088"/>
            <a:ext cx="3538736" cy="1143000"/>
          </a:xfrm>
          <a:prstGeom prst="rect">
            <a:avLst/>
          </a:prstGeom>
          <a:solidFill>
            <a:schemeClr val="bg1">
              <a:lumMod val="85000"/>
            </a:schemeClr>
          </a:solidFill>
        </p:spPr>
        <p:txBody>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pPr algn="ctr"/>
            <a:r>
              <a:rPr lang="ja-JP" altLang="en-US" smtClean="0"/>
              <a:t>海岸の探索</a:t>
            </a:r>
            <a:endParaRPr lang="ja-JP" altLang="en-US" dirty="0"/>
          </a:p>
        </p:txBody>
      </p:sp>
    </p:spTree>
    <p:extLst>
      <p:ext uri="{BB962C8B-B14F-4D97-AF65-F5344CB8AC3E}">
        <p14:creationId xmlns:p14="http://schemas.microsoft.com/office/powerpoint/2010/main" val="19473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picture\DSCN05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93" y="3190"/>
            <a:ext cx="9152996" cy="6865523"/>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a:off x="4164663" y="2428108"/>
            <a:ext cx="6480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7" name="直線矢印コネクタ 6"/>
          <p:cNvCxnSpPr>
            <a:stCxn id="5" idx="7"/>
          </p:cNvCxnSpPr>
          <p:nvPr/>
        </p:nvCxnSpPr>
        <p:spPr>
          <a:xfrm flipV="1">
            <a:off x="4717827" y="1772816"/>
            <a:ext cx="1078309" cy="75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9" name="Picture 5" descr="E:\picture\DSCN05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96136" y="728072"/>
            <a:ext cx="1675762" cy="1672388"/>
          </a:xfrm>
          <a:prstGeom prst="ellipse">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704088"/>
            <a:ext cx="2746648" cy="1143000"/>
          </a:xfrm>
          <a:solidFill>
            <a:schemeClr val="bg1">
              <a:lumMod val="85000"/>
            </a:schemeClr>
          </a:solidFill>
        </p:spPr>
        <p:txBody>
          <a:bodyPr/>
          <a:lstStyle/>
          <a:p>
            <a:pPr algn="ctr"/>
            <a:r>
              <a:rPr kumimoji="1" lang="ja-JP" altLang="en-US" dirty="0" smtClean="0"/>
              <a:t>クイズ１</a:t>
            </a:r>
            <a:endParaRPr kumimoji="1" lang="ja-JP" altLang="en-US" dirty="0"/>
          </a:p>
        </p:txBody>
      </p:sp>
    </p:spTree>
    <p:extLst>
      <p:ext uri="{BB962C8B-B14F-4D97-AF65-F5344CB8AC3E}">
        <p14:creationId xmlns:p14="http://schemas.microsoft.com/office/powerpoint/2010/main" val="3309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fade">
                                      <p:cBhvr>
                                        <p:cTn id="15"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5" y="0"/>
            <a:ext cx="9190295" cy="689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円/楕円 5"/>
          <p:cNvSpPr/>
          <p:nvPr/>
        </p:nvSpPr>
        <p:spPr>
          <a:xfrm>
            <a:off x="4716016" y="3717032"/>
            <a:ext cx="72008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8" name="直線矢印コネクタ 7"/>
          <p:cNvCxnSpPr>
            <a:stCxn id="6" idx="7"/>
          </p:cNvCxnSpPr>
          <p:nvPr/>
        </p:nvCxnSpPr>
        <p:spPr>
          <a:xfrm flipV="1">
            <a:off x="5330643" y="2990327"/>
            <a:ext cx="1193917" cy="8321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8" name="Picture 8" descr="E:\picture\DSCN05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72200" y="1715851"/>
            <a:ext cx="1734207" cy="1721630"/>
          </a:xfrm>
          <a:prstGeom prst="ellipse">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704088"/>
            <a:ext cx="2746648" cy="1143000"/>
          </a:xfrm>
          <a:solidFill>
            <a:schemeClr val="bg1">
              <a:lumMod val="85000"/>
            </a:schemeClr>
          </a:solidFill>
        </p:spPr>
        <p:txBody>
          <a:bodyPr/>
          <a:lstStyle/>
          <a:p>
            <a:pPr algn="ctr"/>
            <a:r>
              <a:rPr kumimoji="1" lang="ja-JP" altLang="en-US" dirty="0" smtClean="0"/>
              <a:t>クイズ２</a:t>
            </a:r>
            <a:endParaRPr kumimoji="1" lang="ja-JP" altLang="en-US" dirty="0"/>
          </a:p>
        </p:txBody>
      </p:sp>
    </p:spTree>
    <p:extLst>
      <p:ext uri="{BB962C8B-B14F-4D97-AF65-F5344CB8AC3E}">
        <p14:creationId xmlns:p14="http://schemas.microsoft.com/office/powerpoint/2010/main" val="14423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fade">
                                      <p:cBhvr>
                                        <p:cTn id="15"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8000" dirty="0"/>
              <a:t>息抜き</a:t>
            </a:r>
            <a:endParaRPr kumimoji="1" lang="ja-JP" altLang="en-US" sz="8000" b="1" dirty="0"/>
          </a:p>
        </p:txBody>
      </p:sp>
      <p:sp>
        <p:nvSpPr>
          <p:cNvPr id="3" name="サブタイトル 2"/>
          <p:cNvSpPr>
            <a:spLocks noGrp="1"/>
          </p:cNvSpPr>
          <p:nvPr>
            <p:ph type="subTitle" idx="1"/>
          </p:nvPr>
        </p:nvSpPr>
        <p:spPr/>
        <p:txBody>
          <a:bodyPr/>
          <a:lstStyle/>
          <a:p>
            <a:r>
              <a:rPr kumimoji="1" lang="en-US" altLang="ja-JP" dirty="0" err="1" smtClean="0">
                <a:solidFill>
                  <a:srgbClr val="FF0000"/>
                </a:solidFill>
              </a:rPr>
              <a:t>Walmart</a:t>
            </a:r>
            <a:endParaRPr kumimoji="1" lang="en-US" altLang="ja-JP" dirty="0" smtClean="0">
              <a:solidFill>
                <a:srgbClr val="FF0000"/>
              </a:solidFill>
            </a:endParaRPr>
          </a:p>
          <a:p>
            <a:r>
              <a:rPr lang="ja-JP" altLang="en-US" dirty="0" smtClean="0">
                <a:solidFill>
                  <a:srgbClr val="FF0000"/>
                </a:solidFill>
              </a:rPr>
              <a:t>ケヘナビーチ</a:t>
            </a:r>
            <a:endParaRPr lang="en-US" altLang="ja-JP" dirty="0" smtClean="0">
              <a:solidFill>
                <a:srgbClr val="FF0000"/>
              </a:solidFill>
            </a:endParaRPr>
          </a:p>
          <a:p>
            <a:r>
              <a:rPr lang="ja-JP" altLang="en-US" dirty="0">
                <a:solidFill>
                  <a:srgbClr val="FF0000"/>
                </a:solidFill>
              </a:rPr>
              <a:t>ワイキキ</a:t>
            </a:r>
            <a:endParaRPr kumimoji="1" lang="ja-JP" altLang="en-US" dirty="0">
              <a:solidFill>
                <a:srgbClr val="FF0000"/>
              </a:solidFill>
            </a:endParaRPr>
          </a:p>
        </p:txBody>
      </p:sp>
    </p:spTree>
    <p:extLst>
      <p:ext uri="{BB962C8B-B14F-4D97-AF65-F5344CB8AC3E}">
        <p14:creationId xmlns:p14="http://schemas.microsoft.com/office/powerpoint/2010/main" val="3896828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000" dirty="0" smtClean="0"/>
              <a:t>日程</a:t>
            </a:r>
            <a:endParaRPr kumimoji="1" lang="ja-JP" altLang="en-US" sz="6000" dirty="0"/>
          </a:p>
        </p:txBody>
      </p:sp>
      <p:sp>
        <p:nvSpPr>
          <p:cNvPr id="3" name="コンテンツ プレースホルダー 2"/>
          <p:cNvSpPr>
            <a:spLocks noGrp="1"/>
          </p:cNvSpPr>
          <p:nvPr>
            <p:ph idx="1"/>
          </p:nvPr>
        </p:nvSpPr>
        <p:spPr/>
        <p:txBody>
          <a:bodyPr>
            <a:normAutofit/>
          </a:bodyPr>
          <a:lstStyle/>
          <a:p>
            <a:r>
              <a:rPr kumimoji="1" lang="en-US" altLang="ja-JP" sz="4800" dirty="0" err="1" smtClean="0"/>
              <a:t>Walmart</a:t>
            </a:r>
            <a:r>
              <a:rPr kumimoji="1" lang="ja-JP" altLang="en-US" sz="4800" dirty="0" smtClean="0"/>
              <a:t>・・・</a:t>
            </a:r>
            <a:r>
              <a:rPr kumimoji="1" lang="en-US" altLang="ja-JP" sz="4800" dirty="0" smtClean="0"/>
              <a:t>3</a:t>
            </a:r>
            <a:r>
              <a:rPr kumimoji="1" lang="ja-JP" altLang="en-US" sz="4800" dirty="0" smtClean="0"/>
              <a:t>月</a:t>
            </a:r>
            <a:r>
              <a:rPr lang="en-US" altLang="ja-JP" sz="4800" dirty="0" smtClean="0"/>
              <a:t>16</a:t>
            </a:r>
            <a:r>
              <a:rPr lang="ja-JP" altLang="en-US" sz="4800" dirty="0" smtClean="0"/>
              <a:t>日</a:t>
            </a:r>
            <a:r>
              <a:rPr lang="en-US" altLang="ja-JP" sz="4800" dirty="0" smtClean="0"/>
              <a:t>(1</a:t>
            </a:r>
            <a:r>
              <a:rPr lang="ja-JP" altLang="en-US" sz="4800" dirty="0" smtClean="0"/>
              <a:t>時間</a:t>
            </a:r>
            <a:r>
              <a:rPr lang="en-US" altLang="ja-JP" sz="4800" dirty="0" smtClean="0"/>
              <a:t>)</a:t>
            </a:r>
          </a:p>
          <a:p>
            <a:pPr marL="0" indent="0">
              <a:buNone/>
            </a:pPr>
            <a:r>
              <a:rPr lang="en-US" altLang="ja-JP" sz="4800" dirty="0"/>
              <a:t>	</a:t>
            </a:r>
            <a:r>
              <a:rPr lang="en-US" altLang="ja-JP" sz="4800" dirty="0" smtClean="0"/>
              <a:t>			19</a:t>
            </a:r>
            <a:r>
              <a:rPr lang="ja-JP" altLang="en-US" sz="4800" dirty="0" smtClean="0"/>
              <a:t>日</a:t>
            </a:r>
            <a:r>
              <a:rPr lang="en-US" altLang="ja-JP" sz="4800" dirty="0" smtClean="0"/>
              <a:t>(30</a:t>
            </a:r>
            <a:r>
              <a:rPr lang="ja-JP" altLang="en-US" sz="4800" dirty="0" smtClean="0"/>
              <a:t>分</a:t>
            </a:r>
            <a:r>
              <a:rPr lang="en-US" altLang="ja-JP" sz="4800" dirty="0" smtClean="0"/>
              <a:t>)</a:t>
            </a:r>
          </a:p>
          <a:p>
            <a:r>
              <a:rPr kumimoji="1" lang="ja-JP" altLang="en-US" sz="4800" dirty="0" smtClean="0"/>
              <a:t>ケヘナビーチ・・・</a:t>
            </a:r>
            <a:r>
              <a:rPr kumimoji="1" lang="en-US" altLang="ja-JP" sz="4800" dirty="0" smtClean="0"/>
              <a:t>18</a:t>
            </a:r>
            <a:r>
              <a:rPr kumimoji="1" lang="ja-JP" altLang="en-US" sz="4800" dirty="0" smtClean="0"/>
              <a:t>日</a:t>
            </a:r>
            <a:r>
              <a:rPr kumimoji="1" lang="en-US" altLang="ja-JP" sz="4800" dirty="0" smtClean="0"/>
              <a:t>(45</a:t>
            </a:r>
            <a:r>
              <a:rPr kumimoji="1" lang="ja-JP" altLang="en-US" sz="4800" dirty="0" smtClean="0"/>
              <a:t>分</a:t>
            </a:r>
            <a:r>
              <a:rPr kumimoji="1" lang="en-US" altLang="ja-JP" sz="4800" dirty="0" smtClean="0"/>
              <a:t>)</a:t>
            </a:r>
          </a:p>
          <a:p>
            <a:r>
              <a:rPr lang="ja-JP" altLang="en-US" sz="4800" dirty="0"/>
              <a:t>ワイキキ</a:t>
            </a:r>
            <a:r>
              <a:rPr lang="ja-JP" altLang="en-US" sz="4800" dirty="0" smtClean="0"/>
              <a:t>・・・</a:t>
            </a:r>
            <a:r>
              <a:rPr lang="en-US" altLang="ja-JP" sz="4800" dirty="0" smtClean="0"/>
              <a:t>20</a:t>
            </a:r>
            <a:r>
              <a:rPr lang="ja-JP" altLang="en-US" sz="4800" dirty="0" smtClean="0"/>
              <a:t>日</a:t>
            </a:r>
            <a:r>
              <a:rPr lang="en-US" altLang="ja-JP" sz="4800" dirty="0" smtClean="0"/>
              <a:t>(17</a:t>
            </a:r>
            <a:r>
              <a:rPr lang="ja-JP" altLang="en-US" sz="4800" dirty="0" smtClean="0"/>
              <a:t>時以降</a:t>
            </a:r>
            <a:r>
              <a:rPr lang="en-US" altLang="ja-JP" sz="4800" dirty="0" smtClean="0"/>
              <a:t>) (*´∀</a:t>
            </a:r>
            <a:r>
              <a:rPr lang="ja-JP" altLang="en-US" sz="4800" dirty="0" smtClean="0"/>
              <a:t>｀*</a:t>
            </a:r>
            <a:r>
              <a:rPr lang="en-US" altLang="ja-JP" sz="4800" dirty="0" smtClean="0"/>
              <a:t>)</a:t>
            </a:r>
            <a:endParaRPr kumimoji="1" lang="ja-JP" altLang="en-US" sz="4800" dirty="0"/>
          </a:p>
        </p:txBody>
      </p:sp>
    </p:spTree>
    <p:extLst>
      <p:ext uri="{BB962C8B-B14F-4D97-AF65-F5344CB8AC3E}">
        <p14:creationId xmlns:p14="http://schemas.microsoft.com/office/powerpoint/2010/main" val="1578766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1008112"/>
          </a:xfrm>
        </p:spPr>
        <p:txBody>
          <a:bodyPr>
            <a:normAutofit/>
          </a:bodyPr>
          <a:lstStyle/>
          <a:p>
            <a:r>
              <a:rPr kumimoji="1" lang="en-US" altLang="ja-JP" sz="6000" dirty="0" err="1" smtClean="0"/>
              <a:t>Walmart</a:t>
            </a:r>
            <a:endParaRPr kumimoji="1" lang="ja-JP" altLang="en-US" sz="6000" dirty="0"/>
          </a:p>
        </p:txBody>
      </p:sp>
      <p:sp>
        <p:nvSpPr>
          <p:cNvPr id="3" name="コンテンツ プレースホルダー 2"/>
          <p:cNvSpPr>
            <a:spLocks noGrp="1"/>
          </p:cNvSpPr>
          <p:nvPr>
            <p:ph idx="1"/>
          </p:nvPr>
        </p:nvSpPr>
        <p:spPr/>
        <p:txBody>
          <a:bodyPr/>
          <a:lstStyle/>
          <a:p>
            <a:r>
              <a:rPr kumimoji="1" lang="ja-JP" altLang="en-US" dirty="0" smtClean="0"/>
              <a:t>写真</a:t>
            </a:r>
            <a:endParaRPr kumimoji="1" lang="ja-JP" altLang="en-US" dirty="0"/>
          </a:p>
        </p:txBody>
      </p:sp>
      <p:pic>
        <p:nvPicPr>
          <p:cNvPr id="3074" name="Picture 2" descr="C:\Users\Hara\Documents\ハワイ\DSC009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70" y="1412776"/>
            <a:ext cx="4192327" cy="31442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ara\Documents\ハワイ\DSC01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93699"/>
            <a:ext cx="4196398" cy="314729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ara\Documents\ハワイ研修写真\14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077072"/>
            <a:ext cx="2895786"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073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smtClean="0"/>
              <a:t>お土産</a:t>
            </a:r>
            <a:endParaRPr kumimoji="1" lang="ja-JP" altLang="en-US" sz="5400" dirty="0"/>
          </a:p>
        </p:txBody>
      </p:sp>
      <p:sp>
        <p:nvSpPr>
          <p:cNvPr id="3" name="コンテンツ プレースホルダー 2"/>
          <p:cNvSpPr>
            <a:spLocks noGrp="1"/>
          </p:cNvSpPr>
          <p:nvPr>
            <p:ph idx="1"/>
          </p:nvPr>
        </p:nvSpPr>
        <p:spPr/>
        <p:txBody>
          <a:bodyPr/>
          <a:lstStyle/>
          <a:p>
            <a:pPr marL="0" indent="0">
              <a:buNone/>
            </a:pPr>
            <a:endParaRPr kumimoji="1" lang="ja-JP" altLang="en-US" dirty="0"/>
          </a:p>
        </p:txBody>
      </p:sp>
      <p:pic>
        <p:nvPicPr>
          <p:cNvPr id="3074" name="Picture 2" descr="C:\Users\Hara\Documents\ハワイ\DSC0148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912" y="2132856"/>
            <a:ext cx="457200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ara\Documents\ハワイ研修写真\27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132856"/>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48680" y="5729847"/>
            <a:ext cx="7632848" cy="584775"/>
          </a:xfrm>
          <a:prstGeom prst="rect">
            <a:avLst/>
          </a:prstGeom>
          <a:noFill/>
        </p:spPr>
        <p:txBody>
          <a:bodyPr wrap="square" rtlCol="0">
            <a:spAutoFit/>
          </a:bodyPr>
          <a:lstStyle/>
          <a:p>
            <a:r>
              <a:rPr lang="ja-JP" altLang="en-US" sz="3200" dirty="0" smtClean="0">
                <a:solidFill>
                  <a:prstClr val="black"/>
                </a:solidFill>
              </a:rPr>
              <a:t>よく見るとマカダミアナッツ多い</a:t>
            </a:r>
            <a:r>
              <a:rPr lang="en-US" altLang="ja-JP" sz="3200" dirty="0" smtClean="0">
                <a:solidFill>
                  <a:prstClr val="black"/>
                </a:solidFill>
              </a:rPr>
              <a:t>(´△</a:t>
            </a:r>
            <a:r>
              <a:rPr lang="ja-JP" altLang="en-US" sz="3200" dirty="0" smtClean="0">
                <a:solidFill>
                  <a:prstClr val="black"/>
                </a:solidFill>
              </a:rPr>
              <a:t>｀</a:t>
            </a:r>
            <a:r>
              <a:rPr lang="en-US" altLang="ja-JP" sz="3200" dirty="0" smtClean="0">
                <a:solidFill>
                  <a:prstClr val="black"/>
                </a:solidFill>
              </a:rPr>
              <a:t>)</a:t>
            </a:r>
            <a:endParaRPr lang="ja-JP" altLang="en-US" sz="3200" dirty="0">
              <a:solidFill>
                <a:prstClr val="black"/>
              </a:solidFill>
            </a:endParaRPr>
          </a:p>
        </p:txBody>
      </p:sp>
    </p:spTree>
    <p:extLst>
      <p:ext uri="{BB962C8B-B14F-4D97-AF65-F5344CB8AC3E}">
        <p14:creationId xmlns:p14="http://schemas.microsoft.com/office/powerpoint/2010/main" val="1875527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博物館・キラウエア火山</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22443"/>
            <a:ext cx="3781536" cy="5042048"/>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802756"/>
            <a:ext cx="3754023" cy="5005364"/>
          </a:xfrm>
          <a:prstGeom prst="rect">
            <a:avLst/>
          </a:prstGeom>
        </p:spPr>
      </p:pic>
    </p:spTree>
    <p:extLst>
      <p:ext uri="{BB962C8B-B14F-4D97-AF65-F5344CB8AC3E}">
        <p14:creationId xmlns:p14="http://schemas.microsoft.com/office/powerpoint/2010/main" val="33848559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ケヘナビーチ</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kumimoji="1" lang="en-US" altLang="ja-JP" dirty="0" smtClean="0"/>
          </a:p>
        </p:txBody>
      </p:sp>
      <p:pic>
        <p:nvPicPr>
          <p:cNvPr id="4" name="Picture 3" descr="C:\Users\Hara\Documents\ハワイ\DSC0118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905551"/>
            <a:ext cx="5613209" cy="3978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mage\IMG_03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746353"/>
            <a:ext cx="3209239" cy="429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89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1143000"/>
          </a:xfrm>
        </p:spPr>
        <p:txBody>
          <a:bodyPr>
            <a:normAutofit/>
          </a:bodyPr>
          <a:lstStyle/>
          <a:p>
            <a:r>
              <a:rPr lang="ja-JP" altLang="en-US" sz="5400" dirty="0"/>
              <a:t>ワイキキ</a:t>
            </a:r>
            <a:endParaRPr kumimoji="1" lang="ja-JP" altLang="en-US" sz="5400" dirty="0"/>
          </a:p>
        </p:txBody>
      </p:sp>
      <p:sp>
        <p:nvSpPr>
          <p:cNvPr id="3" name="コンテンツ プレースホルダー 2"/>
          <p:cNvSpPr>
            <a:spLocks noGrp="1"/>
          </p:cNvSpPr>
          <p:nvPr>
            <p:ph idx="1"/>
          </p:nvPr>
        </p:nvSpPr>
        <p:spPr>
          <a:xfrm>
            <a:off x="10946" y="1628800"/>
            <a:ext cx="8229600" cy="4389120"/>
          </a:xfrm>
        </p:spPr>
        <p:txBody>
          <a:bodyPr/>
          <a:lstStyle/>
          <a:p>
            <a:r>
              <a:rPr kumimoji="1" lang="ja-JP" altLang="en-US" dirty="0" smtClean="0"/>
              <a:t>ワイキキビーチ</a:t>
            </a:r>
            <a:endParaRPr kumimoji="1" lang="ja-JP" altLang="en-US" dirty="0"/>
          </a:p>
        </p:txBody>
      </p:sp>
      <p:pic>
        <p:nvPicPr>
          <p:cNvPr id="5122" name="Picture 2" descr="C:\Users\Hara\Documents\ハワイ\DSC014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73424" y="2165162"/>
            <a:ext cx="6048672" cy="453650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796136" y="6178445"/>
            <a:ext cx="3995936" cy="523220"/>
          </a:xfrm>
          <a:prstGeom prst="rect">
            <a:avLst/>
          </a:prstGeom>
          <a:noFill/>
        </p:spPr>
        <p:txBody>
          <a:bodyPr wrap="square" rtlCol="0">
            <a:spAutoFit/>
          </a:bodyPr>
          <a:lstStyle/>
          <a:p>
            <a:r>
              <a:rPr lang="ja-JP" altLang="en-US" sz="2800" b="1" dirty="0" smtClean="0">
                <a:solidFill>
                  <a:srgbClr val="FF0000"/>
                </a:solidFill>
              </a:rPr>
              <a:t>かの有名なやつ！！</a:t>
            </a:r>
            <a:endParaRPr lang="ja-JP" altLang="en-US" sz="2800" b="1" dirty="0">
              <a:solidFill>
                <a:srgbClr val="FF0000"/>
              </a:solidFill>
            </a:endParaRPr>
          </a:p>
        </p:txBody>
      </p:sp>
    </p:spTree>
    <p:extLst>
      <p:ext uri="{BB962C8B-B14F-4D97-AF65-F5344CB8AC3E}">
        <p14:creationId xmlns:p14="http://schemas.microsoft.com/office/powerpoint/2010/main" val="18817680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ホノルル②</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町並み</a:t>
            </a:r>
            <a:r>
              <a:rPr lang="en-US" altLang="ja-JP" dirty="0" smtClean="0"/>
              <a:t>(</a:t>
            </a:r>
            <a:r>
              <a:rPr lang="ja-JP" altLang="en-US" dirty="0" smtClean="0"/>
              <a:t>あれば</a:t>
            </a:r>
            <a:r>
              <a:rPr lang="en-US" altLang="ja-JP" dirty="0" smtClean="0"/>
              <a:t>4</a:t>
            </a:r>
            <a:r>
              <a:rPr lang="ja-JP" altLang="en-US" dirty="0" smtClean="0"/>
              <a:t>枚</a:t>
            </a:r>
            <a:r>
              <a:rPr lang="en-US" altLang="ja-JP" dirty="0" smtClean="0"/>
              <a:t>)</a:t>
            </a:r>
            <a:endParaRPr kumimoji="1" lang="ja-JP" altLang="en-US" dirty="0"/>
          </a:p>
        </p:txBody>
      </p:sp>
      <p:pic>
        <p:nvPicPr>
          <p:cNvPr id="6146" name="Picture 2" descr="C:\Users\Hara\Documents\ハワイ\DSC01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60648"/>
            <a:ext cx="4248472" cy="318635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ara\Documents\ハワイ\DSC014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432" y="261182"/>
            <a:ext cx="4223758" cy="31678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ara\Documents\ハワイ\DSC013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10" y="3717032"/>
            <a:ext cx="4004375" cy="293127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Hara\Documents\ハワイ\DSC01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738" y="3717032"/>
            <a:ext cx="4020148" cy="301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980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endParaRPr kumimoji="1" lang="ja-JP" altLang="en-US" sz="9600" dirty="0"/>
          </a:p>
        </p:txBody>
      </p:sp>
      <p:sp>
        <p:nvSpPr>
          <p:cNvPr id="3" name="テキスト プレースホルダー 2"/>
          <p:cNvSpPr>
            <a:spLocks noGrp="1"/>
          </p:cNvSpPr>
          <p:nvPr>
            <p:ph type="body" idx="1"/>
          </p:nvPr>
        </p:nvSpPr>
        <p:spPr>
          <a:xfrm>
            <a:off x="899592" y="2564904"/>
            <a:ext cx="7772400" cy="1509712"/>
          </a:xfrm>
        </p:spPr>
        <p:txBody>
          <a:bodyPr>
            <a:noAutofit/>
          </a:bodyPr>
          <a:lstStyle/>
          <a:p>
            <a:r>
              <a:rPr kumimoji="1" lang="ja-JP" altLang="en-US" sz="9600" dirty="0" smtClean="0"/>
              <a:t>　　　</a:t>
            </a:r>
            <a:r>
              <a:rPr kumimoji="1" lang="ja-JP" altLang="en-US" sz="9600" dirty="0" smtClean="0">
                <a:ln>
                  <a:solidFill>
                    <a:schemeClr val="bg1"/>
                  </a:solidFill>
                </a:ln>
                <a:solidFill>
                  <a:srgbClr val="FFFF00"/>
                </a:solidFill>
                <a:effectLst>
                  <a:outerShdw blurRad="38100" dist="38100" dir="2700000" algn="tl">
                    <a:srgbClr val="000000">
                      <a:alpha val="43137"/>
                    </a:srgbClr>
                  </a:outerShdw>
                </a:effectLst>
                <a:latin typeface="HGS創英角ｺﾞｼｯｸUB" pitchFamily="50" charset="-128"/>
                <a:ea typeface="HGS創英角ｺﾞｼｯｸUB" pitchFamily="50" charset="-128"/>
              </a:rPr>
              <a:t>食事</a:t>
            </a:r>
            <a:endParaRPr kumimoji="1" lang="ja-JP" altLang="en-US" sz="9600" dirty="0">
              <a:ln>
                <a:solidFill>
                  <a:schemeClr val="bg1"/>
                </a:solidFill>
              </a:ln>
              <a:solidFill>
                <a:srgbClr val="FFFF00"/>
              </a:solidFill>
              <a:effectLst>
                <a:outerShdw blurRad="38100" dist="38100" dir="2700000" algn="tl">
                  <a:srgbClr val="000000">
                    <a:alpha val="43137"/>
                  </a:srgbClr>
                </a:outerShdw>
              </a:effectLst>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9298753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tx1"/>
                </a:solidFill>
              </a:rPr>
              <a:t>大きく分けて</a:t>
            </a:r>
            <a:endParaRPr kumimoji="1" lang="ja-JP" altLang="en-US" dirty="0">
              <a:solidFill>
                <a:schemeClr val="tx1"/>
              </a:solidFill>
            </a:endParaRPr>
          </a:p>
        </p:txBody>
      </p:sp>
      <p:sp>
        <p:nvSpPr>
          <p:cNvPr id="3" name="コンテンツ プレースホルダー 2"/>
          <p:cNvSpPr>
            <a:spLocks noGrp="1"/>
          </p:cNvSpPr>
          <p:nvPr>
            <p:ph idx="1"/>
          </p:nvPr>
        </p:nvSpPr>
        <p:spPr>
          <a:solidFill>
            <a:schemeClr val="bg1"/>
          </a:solidFill>
        </p:spPr>
        <p:txBody>
          <a:bodyPr>
            <a:normAutofit/>
          </a:bodyPr>
          <a:lstStyle/>
          <a:p>
            <a:r>
              <a:rPr kumimoji="1" lang="ja-JP" altLang="en-US" sz="8000" dirty="0" smtClean="0">
                <a:ln>
                  <a:solidFill>
                    <a:schemeClr val="tx1"/>
                  </a:solidFill>
                </a:ln>
                <a:solidFill>
                  <a:srgbClr val="002060"/>
                </a:solidFill>
                <a:effectLst>
                  <a:outerShdw blurRad="38100" dist="38100" dir="2700000" algn="tl">
                    <a:srgbClr val="000000">
                      <a:alpha val="43137"/>
                    </a:srgbClr>
                  </a:outerShdw>
                </a:effectLst>
              </a:rPr>
              <a:t>ハワイ料理</a:t>
            </a:r>
            <a:endParaRPr kumimoji="1" lang="en-US" altLang="ja-JP" sz="8000" dirty="0" smtClean="0">
              <a:ln>
                <a:solidFill>
                  <a:schemeClr val="tx1"/>
                </a:solidFill>
              </a:ln>
              <a:solidFill>
                <a:srgbClr val="002060"/>
              </a:solidFill>
              <a:effectLst>
                <a:outerShdw blurRad="38100" dist="38100" dir="2700000" algn="tl">
                  <a:srgbClr val="000000">
                    <a:alpha val="43137"/>
                  </a:srgbClr>
                </a:outerShdw>
              </a:effectLst>
            </a:endParaRPr>
          </a:p>
          <a:p>
            <a:r>
              <a:rPr lang="ja-JP" altLang="en-US" sz="8000" dirty="0">
                <a:ln>
                  <a:solidFill>
                    <a:schemeClr val="tx1">
                      <a:lumMod val="95000"/>
                      <a:lumOff val="5000"/>
                    </a:schemeClr>
                  </a:solidFill>
                </a:ln>
                <a:solidFill>
                  <a:srgbClr val="FFFF00"/>
                </a:solidFill>
                <a:effectLst>
                  <a:outerShdw blurRad="38100" dist="38100" dir="2700000" algn="tl">
                    <a:srgbClr val="000000">
                      <a:alpha val="43137"/>
                    </a:srgbClr>
                  </a:outerShdw>
                </a:effectLst>
              </a:rPr>
              <a:t>ジャンクフード</a:t>
            </a:r>
            <a:endParaRPr lang="en-US" altLang="ja-JP" sz="8000" dirty="0" smtClean="0">
              <a:ln>
                <a:solidFill>
                  <a:schemeClr val="tx1">
                    <a:lumMod val="95000"/>
                    <a:lumOff val="5000"/>
                  </a:schemeClr>
                </a:solidFill>
              </a:ln>
              <a:solidFill>
                <a:srgbClr val="FFFF00"/>
              </a:solidFill>
              <a:effectLst>
                <a:outerShdw blurRad="38100" dist="38100" dir="2700000" algn="tl">
                  <a:srgbClr val="000000">
                    <a:alpha val="43137"/>
                  </a:srgbClr>
                </a:outerShdw>
              </a:effectLst>
            </a:endParaRPr>
          </a:p>
          <a:p>
            <a:r>
              <a:rPr kumimoji="1" lang="ja-JP" altLang="en-US" sz="8000" dirty="0">
                <a:ln>
                  <a:solidFill>
                    <a:schemeClr val="tx1"/>
                  </a:solidFill>
                </a:ln>
                <a:solidFill>
                  <a:srgbClr val="FF0000"/>
                </a:solidFill>
                <a:effectLst>
                  <a:outerShdw blurRad="38100" dist="38100" dir="2700000" algn="tl">
                    <a:srgbClr val="000000">
                      <a:alpha val="43137"/>
                    </a:srgbClr>
                  </a:outerShdw>
                </a:effectLst>
              </a:rPr>
              <a:t>タイ</a:t>
            </a:r>
            <a:r>
              <a:rPr kumimoji="1" lang="ja-JP" altLang="en-US" sz="8000" dirty="0" smtClean="0">
                <a:ln>
                  <a:solidFill>
                    <a:schemeClr val="tx1"/>
                  </a:solidFill>
                </a:ln>
                <a:solidFill>
                  <a:srgbClr val="FF0000"/>
                </a:solidFill>
                <a:effectLst>
                  <a:outerShdw blurRad="38100" dist="38100" dir="2700000" algn="tl">
                    <a:srgbClr val="000000">
                      <a:alpha val="43137"/>
                    </a:srgbClr>
                  </a:outerShdw>
                </a:effectLst>
              </a:rPr>
              <a:t>料理</a:t>
            </a:r>
            <a:endParaRPr kumimoji="1" lang="ja-JP" altLang="en-US" sz="8000" dirty="0">
              <a:ln>
                <a:solidFill>
                  <a:schemeClr val="tx1"/>
                </a:solidFill>
              </a:l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382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2588564"/>
            <a:ext cx="8319784" cy="1384995"/>
          </a:xfrm>
          <a:prstGeom prst="rect">
            <a:avLst/>
          </a:prstGeom>
          <a:noFill/>
        </p:spPr>
        <p:txBody>
          <a:bodyPr wrap="square" rtlCol="0">
            <a:spAutoFit/>
          </a:bodyPr>
          <a:lstStyle/>
          <a:p>
            <a:r>
              <a:rPr kumimoji="1" lang="ja-JP" altLang="en-US" sz="5400" dirty="0" smtClean="0"/>
              <a:t>　　　　</a:t>
            </a:r>
            <a:r>
              <a:rPr kumimoji="1" lang="ja-JP" altLang="en-US" sz="6600" dirty="0" smtClean="0">
                <a:ln w="19050">
                  <a:solidFill>
                    <a:schemeClr val="accent3">
                      <a:lumMod val="60000"/>
                      <a:lumOff val="40000"/>
                    </a:schemeClr>
                  </a:solidFill>
                </a:ln>
                <a:solidFill>
                  <a:srgbClr val="002060"/>
                </a:solidFill>
                <a:effectLst>
                  <a:outerShdw blurRad="38100" dist="38100" dir="2700000" algn="tl">
                    <a:srgbClr val="000000">
                      <a:alpha val="43137"/>
                    </a:srgbClr>
                  </a:outerShdw>
                </a:effectLst>
                <a:latin typeface="HGS創英角ｺﾞｼｯｸUB" pitchFamily="50" charset="-128"/>
                <a:ea typeface="HGS創英角ｺﾞｼｯｸUB" pitchFamily="50" charset="-128"/>
              </a:rPr>
              <a:t>ハワイ料理</a:t>
            </a:r>
            <a:endParaRPr kumimoji="1" lang="en-US" altLang="ja-JP" sz="6600" dirty="0" smtClean="0">
              <a:ln w="19050">
                <a:solidFill>
                  <a:schemeClr val="accent3">
                    <a:lumMod val="60000"/>
                    <a:lumOff val="40000"/>
                  </a:schemeClr>
                </a:solidFill>
              </a:ln>
              <a:effectLst>
                <a:outerShdw blurRad="38100" dist="38100" dir="2700000" algn="tl">
                  <a:srgbClr val="000000">
                    <a:alpha val="43137"/>
                  </a:srgbClr>
                </a:outerShdw>
              </a:effectLst>
              <a:latin typeface="HGS創英角ｺﾞｼｯｸUB" pitchFamily="50" charset="-128"/>
              <a:ea typeface="HGS創英角ｺﾞｼｯｸUB" pitchFamily="50" charset="-128"/>
            </a:endParaRPr>
          </a:p>
          <a:p>
            <a:endParaRPr kumimoji="1" lang="ja-JP" altLang="en-US" dirty="0"/>
          </a:p>
        </p:txBody>
      </p:sp>
    </p:spTree>
    <p:extLst>
      <p:ext uri="{BB962C8B-B14F-4D97-AF65-F5344CB8AC3E}">
        <p14:creationId xmlns:p14="http://schemas.microsoft.com/office/powerpoint/2010/main" val="36100675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図プレースホルダー 6"/>
          <p:cNvSpPr>
            <a:spLocks noGrp="1"/>
          </p:cNvSpPr>
          <p:nvPr>
            <p:ph type="pic" sz="quarter" idx="4294967295"/>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p:spPr>
      </p:sp>
      <p:sp>
        <p:nvSpPr>
          <p:cNvPr id="2" name="タイトル 1"/>
          <p:cNvSpPr>
            <a:spLocks noGrp="1"/>
          </p:cNvSpPr>
          <p:nvPr>
            <p:ph type="title"/>
          </p:nvPr>
        </p:nvSpPr>
        <p:spPr>
          <a:xfrm>
            <a:off x="151218" y="1593921"/>
            <a:ext cx="5486400" cy="867444"/>
          </a:xfrm>
        </p:spPr>
        <p:txBody>
          <a:bodyPr/>
          <a:lstStyle/>
          <a:p>
            <a:r>
              <a:rPr lang="ja-JP" altLang="en-US" sz="4000" dirty="0"/>
              <a:t>ハワイ料理</a:t>
            </a:r>
            <a:r>
              <a:rPr lang="ja-JP" altLang="en-US" sz="4000" dirty="0" smtClean="0"/>
              <a:t>の定番！</a:t>
            </a:r>
            <a:endParaRPr kumimoji="1" lang="ja-JP" altLang="en-US" sz="4000" dirty="0"/>
          </a:p>
        </p:txBody>
      </p:sp>
      <p:sp>
        <p:nvSpPr>
          <p:cNvPr id="3" name="テキスト プレースホルダー 2"/>
          <p:cNvSpPr>
            <a:spLocks noGrp="1"/>
          </p:cNvSpPr>
          <p:nvPr>
            <p:ph type="body" sz="half" idx="2"/>
          </p:nvPr>
        </p:nvSpPr>
        <p:spPr>
          <a:xfrm>
            <a:off x="611560" y="2420888"/>
            <a:ext cx="6096545" cy="740664"/>
          </a:xfrm>
        </p:spPr>
        <p:txBody>
          <a:bodyPr>
            <a:noAutofit/>
          </a:bodyPr>
          <a:lstStyle/>
          <a:p>
            <a:r>
              <a:rPr lang="ja-JP" altLang="en-US" sz="8000" dirty="0">
                <a:ln w="38100">
                  <a:solidFill>
                    <a:schemeClr val="tx1"/>
                  </a:solidFill>
                </a:ln>
                <a:solidFill>
                  <a:srgbClr val="FF0000"/>
                </a:solidFill>
                <a:effectLst>
                  <a:outerShdw blurRad="38100" dist="38100" dir="2700000" algn="tl">
                    <a:srgbClr val="000000">
                      <a:alpha val="43137"/>
                    </a:srgbClr>
                  </a:outerShdw>
                </a:effectLst>
                <a:latin typeface="+mj-ea"/>
                <a:ea typeface="+mj-ea"/>
              </a:rPr>
              <a:t>ロコモコ</a:t>
            </a:r>
            <a:endParaRPr kumimoji="1" lang="ja-JP" altLang="en-US" sz="8000" dirty="0">
              <a:ln w="38100">
                <a:solidFill>
                  <a:schemeClr val="tx1"/>
                </a:solidFill>
              </a:ln>
              <a:solidFill>
                <a:srgbClr val="FF0000"/>
              </a:solidFill>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val="25236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5733256"/>
            <a:ext cx="7520940" cy="548640"/>
          </a:xfrm>
        </p:spPr>
        <p:txBody>
          <a:bodyPr>
            <a:normAutofit fontScale="90000"/>
          </a:bodyPr>
          <a:lstStyle/>
          <a:p>
            <a:r>
              <a:rPr kumimoji="1" lang="ja-JP" altLang="en-US" dirty="0" smtClean="0"/>
              <a:t>　</a:t>
            </a:r>
            <a:endParaRPr kumimoji="1" lang="ja-JP" altLang="en-US" sz="3100" dirty="0"/>
          </a:p>
        </p:txBody>
      </p:sp>
      <p:pic>
        <p:nvPicPr>
          <p:cNvPr id="4"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75656" y="836712"/>
            <a:ext cx="5544760" cy="4156492"/>
          </a:xfrm>
          <a:prstGeom prst="rect">
            <a:avLst/>
          </a:prstGeom>
          <a:ln w="228600" cap="sq" cmpd="thickThin">
            <a:solidFill>
              <a:srgbClr val="00B050"/>
            </a:solidFill>
            <a:prstDash val="solid"/>
            <a:miter lim="800000"/>
          </a:ln>
          <a:effectLst>
            <a:innerShdw blurRad="76200">
              <a:srgbClr val="000000"/>
            </a:innerShdw>
          </a:effectLst>
        </p:spPr>
      </p:pic>
      <p:sp>
        <p:nvSpPr>
          <p:cNvPr id="5" name="正方形/長方形 4"/>
          <p:cNvSpPr/>
          <p:nvPr/>
        </p:nvSpPr>
        <p:spPr>
          <a:xfrm>
            <a:off x="1475656" y="5154231"/>
            <a:ext cx="43204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ln>
                  <a:solidFill>
                    <a:schemeClr val="tx1">
                      <a:lumMod val="95000"/>
                      <a:lumOff val="5000"/>
                    </a:schemeClr>
                  </a:solidFill>
                </a:ln>
                <a:solidFill>
                  <a:schemeClr val="tx1"/>
                </a:solidFill>
                <a:effectLst>
                  <a:outerShdw blurRad="38100" dist="38100" dir="2700000" algn="tl">
                    <a:srgbClr val="000000">
                      <a:alpha val="43137"/>
                    </a:srgbClr>
                  </a:outerShdw>
                </a:effectLst>
                <a:latin typeface="+mj-ea"/>
                <a:ea typeface="+mj-ea"/>
              </a:rPr>
              <a:t>ちなみにロコモコとは</a:t>
            </a:r>
            <a:r>
              <a:rPr lang="ja-JP" altLang="en-US" dirty="0">
                <a:ln>
                  <a:solidFill>
                    <a:schemeClr val="tx1">
                      <a:lumMod val="95000"/>
                      <a:lumOff val="5000"/>
                    </a:schemeClr>
                  </a:solidFill>
                </a:ln>
                <a:solidFill>
                  <a:schemeClr val="tx1"/>
                </a:solidFill>
                <a:effectLst>
                  <a:outerShdw blurRad="38100" dist="38100" dir="2700000" algn="tl">
                    <a:srgbClr val="000000">
                      <a:alpha val="43137"/>
                    </a:srgbClr>
                  </a:outerShdw>
                </a:effectLst>
              </a:rPr>
              <a:t>、</a:t>
            </a:r>
            <a:endParaRPr kumimoji="1" lang="ja-JP" altLang="en-US" dirty="0">
              <a:ln>
                <a:solidFill>
                  <a:schemeClr val="tx1">
                    <a:lumMod val="95000"/>
                    <a:lumOff val="5000"/>
                  </a:schemeClr>
                </a:solidFill>
              </a:ln>
              <a:solidFill>
                <a:schemeClr val="tx1"/>
              </a:solidFill>
              <a:effectLst>
                <a:outerShdw blurRad="38100" dist="38100" dir="2700000" algn="tl">
                  <a:srgbClr val="000000">
                    <a:alpha val="43137"/>
                  </a:srgbClr>
                </a:outerShdw>
              </a:effectLst>
            </a:endParaRPr>
          </a:p>
        </p:txBody>
      </p:sp>
      <p:sp>
        <p:nvSpPr>
          <p:cNvPr id="6" name="正方形/長方形 5"/>
          <p:cNvSpPr/>
          <p:nvPr/>
        </p:nvSpPr>
        <p:spPr>
          <a:xfrm>
            <a:off x="1389936" y="5563926"/>
            <a:ext cx="612068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n>
                  <a:solidFill>
                    <a:schemeClr val="tx1">
                      <a:lumMod val="95000"/>
                      <a:lumOff val="5000"/>
                    </a:schemeClr>
                  </a:solidFill>
                </a:ln>
                <a:solidFill>
                  <a:schemeClr val="tx1"/>
                </a:solidFill>
                <a:effectLst>
                  <a:outerShdw blurRad="38100" dist="38100" dir="2700000" algn="tl">
                    <a:srgbClr val="000000">
                      <a:alpha val="43137"/>
                    </a:srgbClr>
                  </a:outerShdw>
                </a:effectLst>
                <a:latin typeface="+mj-ea"/>
                <a:ea typeface="+mj-ea"/>
              </a:rPr>
              <a:t>Loco=</a:t>
            </a:r>
            <a:r>
              <a:rPr lang="ja-JP" altLang="en-US" sz="2800" dirty="0" smtClean="0">
                <a:ln>
                  <a:solidFill>
                    <a:schemeClr val="tx1">
                      <a:lumMod val="95000"/>
                      <a:lumOff val="5000"/>
                    </a:schemeClr>
                  </a:solidFill>
                </a:ln>
                <a:solidFill>
                  <a:schemeClr val="tx1"/>
                </a:solidFill>
                <a:effectLst>
                  <a:outerShdw blurRad="38100" dist="38100" dir="2700000" algn="tl">
                    <a:srgbClr val="000000">
                      <a:alpha val="43137"/>
                    </a:srgbClr>
                  </a:outerShdw>
                </a:effectLst>
                <a:latin typeface="+mj-ea"/>
                <a:ea typeface="+mj-ea"/>
              </a:rPr>
              <a:t>いかれた奴、</a:t>
            </a:r>
            <a:r>
              <a:rPr lang="en-US" altLang="ja-JP" sz="2800" dirty="0" smtClean="0">
                <a:ln>
                  <a:solidFill>
                    <a:schemeClr val="tx1">
                      <a:lumMod val="95000"/>
                      <a:lumOff val="5000"/>
                    </a:schemeClr>
                  </a:solidFill>
                </a:ln>
                <a:solidFill>
                  <a:schemeClr val="tx1"/>
                </a:solidFill>
                <a:effectLst>
                  <a:outerShdw blurRad="38100" dist="38100" dir="2700000" algn="tl">
                    <a:srgbClr val="000000">
                      <a:alpha val="43137"/>
                    </a:srgbClr>
                  </a:outerShdw>
                </a:effectLst>
                <a:latin typeface="+mj-ea"/>
                <a:ea typeface="+mj-ea"/>
              </a:rPr>
              <a:t>Local</a:t>
            </a:r>
            <a:r>
              <a:rPr lang="ja-JP" altLang="en-US" sz="2800" dirty="0" smtClean="0">
                <a:ln>
                  <a:solidFill>
                    <a:schemeClr val="tx1">
                      <a:lumMod val="95000"/>
                      <a:lumOff val="5000"/>
                    </a:schemeClr>
                  </a:solidFill>
                </a:ln>
                <a:solidFill>
                  <a:schemeClr val="tx1"/>
                </a:solidFill>
                <a:effectLst>
                  <a:outerShdw blurRad="38100" dist="38100" dir="2700000" algn="tl">
                    <a:srgbClr val="000000">
                      <a:alpha val="43137"/>
                    </a:srgbClr>
                  </a:outerShdw>
                </a:effectLst>
                <a:latin typeface="+mj-ea"/>
                <a:ea typeface="+mj-ea"/>
              </a:rPr>
              <a:t>のなまり</a:t>
            </a:r>
            <a:endParaRPr kumimoji="1" lang="ja-JP" altLang="en-US"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mj-ea"/>
              <a:ea typeface="+mj-ea"/>
            </a:endParaRPr>
          </a:p>
        </p:txBody>
      </p:sp>
      <p:sp>
        <p:nvSpPr>
          <p:cNvPr id="7" name="正方形/長方形 6"/>
          <p:cNvSpPr/>
          <p:nvPr/>
        </p:nvSpPr>
        <p:spPr>
          <a:xfrm>
            <a:off x="1691680" y="5909889"/>
            <a:ext cx="43204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err="1" smtClean="0">
                <a:ln>
                  <a:solidFill>
                    <a:schemeClr val="tx1"/>
                  </a:solidFill>
                </a:ln>
                <a:solidFill>
                  <a:schemeClr val="tx1"/>
                </a:solidFill>
                <a:effectLst>
                  <a:outerShdw blurRad="38100" dist="38100" dir="2700000" algn="tl">
                    <a:srgbClr val="000000">
                      <a:alpha val="43137"/>
                    </a:srgbClr>
                  </a:outerShdw>
                </a:effectLst>
                <a:latin typeface="+mj-ea"/>
                <a:ea typeface="+mj-ea"/>
              </a:rPr>
              <a:t>Moco</a:t>
            </a:r>
            <a:r>
              <a:rPr lang="en-US" altLang="ja-JP" sz="2800" dirty="0" smtClean="0">
                <a:ln>
                  <a:solidFill>
                    <a:schemeClr val="tx1"/>
                  </a:solidFill>
                </a:ln>
                <a:solidFill>
                  <a:schemeClr val="tx1"/>
                </a:solidFill>
                <a:effectLst>
                  <a:outerShdw blurRad="38100" dist="38100" dir="2700000" algn="tl">
                    <a:srgbClr val="000000">
                      <a:alpha val="43137"/>
                    </a:srgbClr>
                  </a:outerShdw>
                </a:effectLst>
                <a:latin typeface="+mj-ea"/>
                <a:ea typeface="+mj-ea"/>
              </a:rPr>
              <a:t>=</a:t>
            </a:r>
            <a:r>
              <a:rPr lang="ja-JP" altLang="en-US" sz="2800" dirty="0" smtClean="0">
                <a:ln>
                  <a:solidFill>
                    <a:schemeClr val="tx1"/>
                  </a:solidFill>
                </a:ln>
                <a:solidFill>
                  <a:schemeClr val="tx1"/>
                </a:solidFill>
                <a:effectLst>
                  <a:outerShdw blurRad="38100" dist="38100" dir="2700000" algn="tl">
                    <a:srgbClr val="000000">
                      <a:alpha val="43137"/>
                    </a:srgbClr>
                  </a:outerShdw>
                </a:effectLst>
                <a:latin typeface="+mj-ea"/>
                <a:ea typeface="+mj-ea"/>
              </a:rPr>
              <a:t>入り乱れる、混ざる</a:t>
            </a:r>
            <a:endParaRPr kumimoji="1" lang="ja-JP" altLang="en-US" sz="2800" dirty="0">
              <a:ln>
                <a:solidFill>
                  <a:schemeClr val="tx1"/>
                </a:solidFill>
              </a:ln>
              <a:solidFill>
                <a:schemeClr val="tx1"/>
              </a:solidFill>
              <a:effectLst>
                <a:outerShdw blurRad="38100" dist="38100" dir="2700000" algn="tl">
                  <a:srgbClr val="000000">
                    <a:alpha val="43137"/>
                  </a:srgbClr>
                </a:outerShdw>
              </a:effectLst>
              <a:latin typeface="+mj-ea"/>
              <a:ea typeface="+mj-ea"/>
            </a:endParaRPr>
          </a:p>
        </p:txBody>
      </p:sp>
      <p:sp>
        <p:nvSpPr>
          <p:cNvPr id="3" name="正方形/長方形 2"/>
          <p:cNvSpPr/>
          <p:nvPr/>
        </p:nvSpPr>
        <p:spPr>
          <a:xfrm>
            <a:off x="1389936" y="5370255"/>
            <a:ext cx="6034960" cy="1403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t>機内食（ホノルル行）</a:t>
            </a:r>
            <a:r>
              <a:rPr lang="en-US" altLang="ja-JP"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t/>
            </a:r>
            <a:br>
              <a:rPr lang="en-US" altLang="ja-JP"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br>
            <a:r>
              <a:rPr lang="ja-JP" altLang="en-US"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t>・ロコモコ・サラダ・マカダミアナッツ</a:t>
            </a:r>
            <a:r>
              <a:rPr lang="en-US" altLang="ja-JP"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t/>
            </a:r>
            <a:br>
              <a:rPr lang="en-US" altLang="ja-JP"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br>
            <a:r>
              <a:rPr lang="ja-JP" altLang="en-US"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t>・ドレッシング・水</a:t>
            </a:r>
            <a:r>
              <a:rPr lang="en-US" altLang="ja-JP"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t/>
            </a:r>
            <a:br>
              <a:rPr lang="en-US" altLang="ja-JP" sz="2800" dirty="0">
                <a:ln>
                  <a:solidFill>
                    <a:schemeClr val="tx1">
                      <a:lumMod val="95000"/>
                      <a:lumOff val="5000"/>
                    </a:schemeClr>
                  </a:solidFill>
                </a:ln>
                <a:solidFill>
                  <a:schemeClr val="tx1"/>
                </a:solidFill>
                <a:effectLst>
                  <a:outerShdw blurRad="38100" dist="38100" dir="2700000" algn="tl">
                    <a:srgbClr val="000000">
                      <a:alpha val="43137"/>
                    </a:srgbClr>
                  </a:outerShdw>
                </a:effectLst>
                <a:latin typeface="Calibri"/>
                <a:ea typeface="ＭＳ Ｐゴシック"/>
                <a:cs typeface="+mj-cs"/>
              </a:rPr>
            </a:br>
            <a:endParaRPr kumimoji="1" lang="ja-JP" altLang="en-US" sz="2800" dirty="0">
              <a:ln>
                <a:solidFill>
                  <a:schemeClr val="tx1">
                    <a:lumMod val="95000"/>
                    <a:lumOff val="5000"/>
                  </a:schemeClr>
                </a:solidFill>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66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3">
                                            <p:txEl>
                                              <p:pRg st="0" end="0"/>
                                            </p:txEl>
                                          </p:spTgt>
                                        </p:tgtEl>
                                      </p:cBhvr>
                                    </p:animEffect>
                                    <p:set>
                                      <p:cBhvr>
                                        <p:cTn id="7" dur="1" fill="hold">
                                          <p:stCondLst>
                                            <p:cond delay="249"/>
                                          </p:stCondLst>
                                        </p:cTn>
                                        <p:tgtEl>
                                          <p:spTgt spid="3">
                                            <p:txEl>
                                              <p:pRg st="0" end="0"/>
                                            </p:txEl>
                                          </p:spTgt>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060848"/>
            <a:ext cx="5650992" cy="1207509"/>
          </a:xfrm>
        </p:spPr>
        <p:txBody>
          <a:bodyPr/>
          <a:lstStyle/>
          <a:p>
            <a:r>
              <a:rPr kumimoji="1" lang="ja-JP" altLang="en-US" sz="6600" dirty="0" smtClean="0">
                <a:ln w="19050">
                  <a:solidFill>
                    <a:srgbClr val="FFFF00"/>
                  </a:solidFill>
                </a:ln>
                <a:effectLst>
                  <a:outerShdw blurRad="38100" dist="38100" dir="2700000" algn="tl">
                    <a:srgbClr val="000000">
                      <a:alpha val="43137"/>
                    </a:srgbClr>
                  </a:outerShdw>
                </a:effectLst>
              </a:rPr>
              <a:t>ラウラウ！？</a:t>
            </a:r>
            <a:endParaRPr kumimoji="1" lang="ja-JP" altLang="en-US" sz="6600" dirty="0">
              <a:ln w="19050">
                <a:solidFill>
                  <a:srgbClr val="FFFF00"/>
                </a:solidFill>
              </a:ln>
              <a:effectLst>
                <a:outerShdw blurRad="38100" dist="38100" dir="2700000" algn="tl">
                  <a:srgbClr val="000000">
                    <a:alpha val="43137"/>
                  </a:srgbClr>
                </a:outerShdw>
              </a:effectLst>
            </a:endParaRPr>
          </a:p>
        </p:txBody>
      </p:sp>
      <p:sp>
        <p:nvSpPr>
          <p:cNvPr id="3" name="テキス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9511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処理 1"/>
          <p:cNvSpPr/>
          <p:nvPr/>
        </p:nvSpPr>
        <p:spPr>
          <a:xfrm>
            <a:off x="2123728" y="2420888"/>
            <a:ext cx="4896544" cy="165618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600" dirty="0">
              <a:solidFill>
                <a:schemeClr val="tx1"/>
              </a:solidFill>
            </a:endParaRPr>
          </a:p>
        </p:txBody>
      </p:sp>
      <p:sp>
        <p:nvSpPr>
          <p:cNvPr id="4" name="フローチャート : 代替処理 3"/>
          <p:cNvSpPr/>
          <p:nvPr/>
        </p:nvSpPr>
        <p:spPr>
          <a:xfrm>
            <a:off x="467544" y="5373216"/>
            <a:ext cx="7848872" cy="1008112"/>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t>ラウラウ・・・タロイモ</a:t>
            </a:r>
            <a:r>
              <a:rPr lang="ja-JP" altLang="en-US" sz="2400" dirty="0"/>
              <a:t>とティの葉で包まれた蒸し焼き料理</a:t>
            </a:r>
            <a:endParaRPr kumimoji="1" lang="ja-JP" alt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1054622"/>
            <a:ext cx="4176464" cy="3238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54622"/>
            <a:ext cx="4164050" cy="3238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5" name="フローチャート: 処理 4"/>
          <p:cNvSpPr/>
          <p:nvPr/>
        </p:nvSpPr>
        <p:spPr>
          <a:xfrm>
            <a:off x="5177861" y="4328700"/>
            <a:ext cx="2952328" cy="504056"/>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0000"/>
                </a:solidFill>
                <a:latin typeface="HGS創英角ｺﾞｼｯｸUB" pitchFamily="50" charset="-128"/>
                <a:ea typeface="HGS創英角ｺﾞｼｯｸUB" pitchFamily="50" charset="-128"/>
              </a:rPr>
              <a:t>ティの葉</a:t>
            </a:r>
            <a:endParaRPr kumimoji="1" lang="ja-JP" altLang="en-US" dirty="0">
              <a:solidFill>
                <a:srgbClr val="FF0000"/>
              </a:solidFill>
              <a:latin typeface="HGS創英角ｺﾞｼｯｸUB" pitchFamily="50" charset="-128"/>
              <a:ea typeface="HGS創英角ｺﾞｼｯｸUB" pitchFamily="50" charset="-128"/>
            </a:endParaRPr>
          </a:p>
        </p:txBody>
      </p:sp>
      <p:sp>
        <p:nvSpPr>
          <p:cNvPr id="6" name="フローチャート: 処理 5"/>
          <p:cNvSpPr/>
          <p:nvPr/>
        </p:nvSpPr>
        <p:spPr>
          <a:xfrm>
            <a:off x="1115616" y="4309593"/>
            <a:ext cx="2376264" cy="504056"/>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002060"/>
                </a:solidFill>
                <a:latin typeface="HGS創英角ｺﾞｼｯｸUB" pitchFamily="50" charset="-128"/>
                <a:ea typeface="HGS創英角ｺﾞｼｯｸUB" pitchFamily="50" charset="-128"/>
              </a:rPr>
              <a:t>タロイモ</a:t>
            </a:r>
            <a:endParaRPr kumimoji="1" lang="ja-JP" altLang="en-US" dirty="0">
              <a:solidFill>
                <a:srgbClr val="002060"/>
              </a:solidFill>
              <a:latin typeface="HGS創英角ｺﾞｼｯｸUB" pitchFamily="50" charset="-128"/>
              <a:ea typeface="HGS創英角ｺﾞｼｯｸUB" pitchFamily="50" charset="-128"/>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2" y="188640"/>
            <a:ext cx="6353175"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467544" y="5373216"/>
            <a:ext cx="7848872" cy="1008112"/>
          </a:xfrm>
          <a:prstGeom prst="rect">
            <a:avLst/>
          </a:prstGeom>
          <a:solidFill>
            <a:schemeClr val="accent3">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mj-ea"/>
                <a:ea typeface="+mj-ea"/>
              </a:rPr>
              <a:t>中</a:t>
            </a:r>
            <a:r>
              <a:rPr lang="ja-JP" altLang="en-US" sz="2800" dirty="0" smtClean="0">
                <a:latin typeface="+mj-ea"/>
                <a:ea typeface="+mj-ea"/>
              </a:rPr>
              <a:t>には肉や魚などが入っている。</a:t>
            </a:r>
            <a:endParaRPr kumimoji="1" lang="ja-JP" altLang="en-US" sz="2800" dirty="0">
              <a:latin typeface="+mj-ea"/>
              <a:ea typeface="+mj-ea"/>
            </a:endParaRPr>
          </a:p>
        </p:txBody>
      </p:sp>
    </p:spTree>
    <p:extLst>
      <p:ext uri="{BB962C8B-B14F-4D97-AF65-F5344CB8AC3E}">
        <p14:creationId xmlns:p14="http://schemas.microsoft.com/office/powerpoint/2010/main" val="138706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099"/>
                                        </p:tgtEl>
                                      </p:cBhvr>
                                    </p:animEffect>
                                    <p:set>
                                      <p:cBhvr>
                                        <p:cTn id="10" dur="1" fill="hold">
                                          <p:stCondLst>
                                            <p:cond delay="499"/>
                                          </p:stCondLst>
                                        </p:cTn>
                                        <p:tgtEl>
                                          <p:spTgt spid="409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500"/>
                                        <p:tgtEl>
                                          <p:spTgt spid="4100"/>
                                        </p:tgtEl>
                                      </p:cBhvr>
                                    </p:animEffect>
                                    <p:anim calcmode="lin" valueType="num">
                                      <p:cBhvr>
                                        <p:cTn id="21" dur="1500" fill="hold"/>
                                        <p:tgtEl>
                                          <p:spTgt spid="4100"/>
                                        </p:tgtEl>
                                        <p:attrNameLst>
                                          <p:attrName>ppt_x</p:attrName>
                                        </p:attrNameLst>
                                      </p:cBhvr>
                                      <p:tavLst>
                                        <p:tav tm="0">
                                          <p:val>
                                            <p:strVal val="#ppt_x"/>
                                          </p:val>
                                        </p:tav>
                                        <p:tav tm="100000">
                                          <p:val>
                                            <p:strVal val="#ppt_x"/>
                                          </p:val>
                                        </p:tav>
                                      </p:tavLst>
                                    </p:anim>
                                    <p:anim calcmode="lin" valueType="num">
                                      <p:cBhvr>
                                        <p:cTn id="22" dur="1500" fill="hold"/>
                                        <p:tgtEl>
                                          <p:spTgt spid="410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xit" presetSubtype="0" fill="hold" nodeType="withEffect">
                                  <p:stCondLst>
                                    <p:cond delay="0"/>
                                  </p:stCondLst>
                                  <p:childTnLst>
                                    <p:animEffect transition="out" filter="fade">
                                      <p:cBhvr>
                                        <p:cTn id="29" dur="1000"/>
                                        <p:tgtEl>
                                          <p:spTgt spid="4">
                                            <p:txEl>
                                              <p:pRg st="0" end="0"/>
                                            </p:txEl>
                                          </p:spTgt>
                                        </p:tgtEl>
                                      </p:cBhvr>
                                    </p:animEffect>
                                    <p:anim calcmode="lin" valueType="num">
                                      <p:cBhvr>
                                        <p:cTn id="30"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4">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博物館・キラウエア火山</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9992" y="1789855"/>
            <a:ext cx="4032448" cy="4677469"/>
          </a:xfr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789855"/>
            <a:ext cx="3672408" cy="4608512"/>
          </a:xfrm>
          <a:prstGeom prst="rect">
            <a:avLst/>
          </a:prstGeom>
        </p:spPr>
      </p:pic>
    </p:spTree>
    <p:extLst>
      <p:ext uri="{BB962C8B-B14F-4D97-AF65-F5344CB8AC3E}">
        <p14:creationId xmlns:p14="http://schemas.microsoft.com/office/powerpoint/2010/main" val="2306843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処理 1"/>
          <p:cNvSpPr/>
          <p:nvPr/>
        </p:nvSpPr>
        <p:spPr>
          <a:xfrm>
            <a:off x="697280" y="2499629"/>
            <a:ext cx="7560840" cy="1296144"/>
          </a:xfrm>
          <a:prstGeom prst="flowChartProcess">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600" dirty="0">
                <a:ln w="28575">
                  <a:solidFill>
                    <a:schemeClr val="tx1"/>
                  </a:solidFill>
                </a:ln>
                <a:solidFill>
                  <a:schemeClr val="accent3"/>
                </a:solidFill>
              </a:rPr>
              <a:t>ジャンクフード</a:t>
            </a:r>
            <a:endParaRPr kumimoji="1" lang="ja-JP" altLang="en-US" sz="9600" dirty="0">
              <a:ln w="28575">
                <a:solidFill>
                  <a:schemeClr val="tx1"/>
                </a:solidFill>
              </a:ln>
              <a:solidFill>
                <a:schemeClr val="accent3"/>
              </a:solidFill>
            </a:endParaRPr>
          </a:p>
        </p:txBody>
      </p:sp>
    </p:spTree>
    <p:extLst>
      <p:ext uri="{BB962C8B-B14F-4D97-AF65-F5344CB8AC3E}">
        <p14:creationId xmlns:p14="http://schemas.microsoft.com/office/powerpoint/2010/main" val="18905863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4" y="692696"/>
            <a:ext cx="7520940" cy="548640"/>
          </a:xfrm>
        </p:spPr>
        <p:txBody>
          <a:bodyPr>
            <a:normAutofit fontScale="90000"/>
          </a:bodyPr>
          <a:lstStyle/>
          <a:p>
            <a:r>
              <a:rPr kumimoji="1" lang="ja-JP" altLang="en-US" sz="3600" dirty="0" smtClean="0">
                <a:solidFill>
                  <a:srgbClr val="FF0000"/>
                </a:solidFill>
              </a:rPr>
              <a:t>ここがすごい！！！</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107504" y="1772816"/>
            <a:ext cx="8748464" cy="3264476"/>
          </a:xfrm>
        </p:spPr>
        <p:txBody>
          <a:bodyPr>
            <a:normAutofit/>
          </a:bodyPr>
          <a:lstStyle/>
          <a:p>
            <a:pPr marL="0" indent="0"/>
            <a:r>
              <a:rPr lang="ja-JP" altLang="en-US" sz="18000" dirty="0" smtClean="0"/>
              <a:t>　　</a:t>
            </a:r>
            <a:endParaRPr kumimoji="1" lang="ja-JP" altLang="en-US" sz="18000" dirty="0">
              <a:latin typeface="祥南行書体P" pitchFamily="66" charset="-128"/>
              <a:ea typeface="祥南行書体P" pitchFamily="66" charset="-128"/>
            </a:endParaRPr>
          </a:p>
        </p:txBody>
      </p:sp>
      <p:sp>
        <p:nvSpPr>
          <p:cNvPr id="4" name="爆発 2 3"/>
          <p:cNvSpPr/>
          <p:nvPr/>
        </p:nvSpPr>
        <p:spPr>
          <a:xfrm>
            <a:off x="1730544" y="476672"/>
            <a:ext cx="6048672" cy="5400600"/>
          </a:xfrm>
          <a:prstGeom prst="irregularSeal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0" dirty="0" smtClean="0">
                <a:ln w="38100" cmpd="sng">
                  <a:solidFill>
                    <a:srgbClr val="FF0000"/>
                  </a:solidFill>
                  <a:prstDash val="solid"/>
                </a:ln>
                <a:solidFill>
                  <a:srgbClr val="FFFFFF"/>
                </a:solidFill>
                <a:effectLst>
                  <a:outerShdw blurRad="63500" dir="3600000" algn="tl" rotWithShape="0">
                    <a:srgbClr val="000000">
                      <a:alpha val="70000"/>
                    </a:srgbClr>
                  </a:outerShdw>
                </a:effectLst>
                <a:ea typeface="祥南行書体P" pitchFamily="66" charset="-128"/>
              </a:rPr>
              <a:t>量</a:t>
            </a:r>
            <a:endParaRPr kumimoji="1" lang="ja-JP" altLang="en-US" sz="18000" dirty="0">
              <a:ln w="38100" cmpd="sng">
                <a:solidFill>
                  <a:srgbClr val="FF0000"/>
                </a:solidFill>
                <a:prstDash val="solid"/>
              </a:ln>
              <a:solidFill>
                <a:srgbClr val="FFFFFF"/>
              </a:solidFill>
              <a:effectLst>
                <a:outerShdw blurRad="63500" dir="3600000" algn="tl" rotWithShape="0">
                  <a:srgbClr val="000000">
                    <a:alpha val="70000"/>
                  </a:srgbClr>
                </a:outerShdw>
              </a:effectLst>
              <a:ea typeface="祥南行書体P" pitchFamily="66" charset="-128"/>
            </a:endParaRPr>
          </a:p>
        </p:txBody>
      </p:sp>
    </p:spTree>
    <p:extLst>
      <p:ext uri="{BB962C8B-B14F-4D97-AF65-F5344CB8AC3E}">
        <p14:creationId xmlns:p14="http://schemas.microsoft.com/office/powerpoint/2010/main" val="833925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
            <a:ext cx="4499992" cy="345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83481" y="1"/>
            <a:ext cx="4660519"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55988"/>
            <a:ext cx="4482506" cy="340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82506" y="3455988"/>
            <a:ext cx="4661494" cy="340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フローチャート: 処理 1"/>
          <p:cNvSpPr/>
          <p:nvPr/>
        </p:nvSpPr>
        <p:spPr>
          <a:xfrm>
            <a:off x="1842714" y="2132856"/>
            <a:ext cx="5616624" cy="230425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00" dirty="0">
              <a:ln w="19050">
                <a:solidFill>
                  <a:schemeClr val="tx1"/>
                </a:solidFill>
              </a:ln>
              <a:solidFill>
                <a:srgbClr val="FF0000"/>
              </a:solidFill>
              <a:effectLst>
                <a:outerShdw blurRad="38100" dist="38100" dir="2700000" algn="tl">
                  <a:srgbClr val="000000">
                    <a:alpha val="43137"/>
                  </a:srgbClr>
                </a:outerShdw>
              </a:effectLst>
              <a:latin typeface="祥南行書体P" pitchFamily="66" charset="-128"/>
              <a:ea typeface="祥南行書体P" pitchFamily="66" charset="-128"/>
            </a:endParaRPr>
          </a:p>
        </p:txBody>
      </p:sp>
      <p:sp>
        <p:nvSpPr>
          <p:cNvPr id="3" name="フローチャート: 処理 2"/>
          <p:cNvSpPr/>
          <p:nvPr/>
        </p:nvSpPr>
        <p:spPr>
          <a:xfrm>
            <a:off x="457158" y="2105868"/>
            <a:ext cx="8640960" cy="247526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600" dirty="0">
              <a:ln w="57150">
                <a:solidFill>
                  <a:schemeClr val="tx1"/>
                </a:solidFill>
              </a:ln>
              <a:solidFill>
                <a:srgbClr val="FF0000"/>
              </a:solidFill>
              <a:effectLst>
                <a:outerShdw blurRad="38100" dist="38100" dir="2700000" algn="tl">
                  <a:srgbClr val="000000">
                    <a:alpha val="43137"/>
                  </a:srgbClr>
                </a:outerShdw>
              </a:effectLst>
              <a:latin typeface="祥南行書体P" pitchFamily="66" charset="-128"/>
              <a:ea typeface="祥南行書体P" pitchFamily="66" charset="-128"/>
            </a:endParaRPr>
          </a:p>
        </p:txBody>
      </p:sp>
    </p:spTree>
    <p:extLst>
      <p:ext uri="{BB962C8B-B14F-4D97-AF65-F5344CB8AC3E}">
        <p14:creationId xmlns:p14="http://schemas.microsoft.com/office/powerpoint/2010/main" val="1843414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1763688" y="1556792"/>
            <a:ext cx="5472608" cy="3024336"/>
          </a:xfrm>
          <a:prstGeom prst="ellipse">
            <a:avLst/>
          </a:prstGeom>
          <a:solidFill>
            <a:schemeClr val="accent5">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dirty="0" smtClean="0">
                <a:ln>
                  <a:solidFill>
                    <a:schemeClr val="bg1"/>
                  </a:solidFill>
                </a:ln>
                <a:solidFill>
                  <a:srgbClr val="FF0000"/>
                </a:solidFill>
                <a:effectLst>
                  <a:outerShdw blurRad="38100" dist="38100" dir="2700000" algn="tl">
                    <a:srgbClr val="000000">
                      <a:alpha val="43137"/>
                    </a:srgbClr>
                  </a:outerShdw>
                </a:effectLst>
                <a:latin typeface="HGP明朝E" pitchFamily="18" charset="-128"/>
                <a:ea typeface="HGP明朝E" pitchFamily="18" charset="-128"/>
              </a:rPr>
              <a:t>タイ料理</a:t>
            </a:r>
            <a:endParaRPr kumimoji="1" lang="ja-JP" altLang="en-US" sz="8000" dirty="0">
              <a:ln>
                <a:solidFill>
                  <a:schemeClr val="bg1"/>
                </a:solidFill>
              </a:ln>
              <a:solidFill>
                <a:srgbClr val="FF0000"/>
              </a:solidFill>
              <a:effectLst>
                <a:outerShdw blurRad="38100" dist="38100" dir="2700000" algn="tl">
                  <a:srgbClr val="000000">
                    <a:alpha val="43137"/>
                  </a:srgbClr>
                </a:outerShdw>
              </a:effectLst>
              <a:latin typeface="HGP明朝E" pitchFamily="18" charset="-128"/>
              <a:ea typeface="HGP明朝E" pitchFamily="18" charset="-128"/>
            </a:endParaRPr>
          </a:p>
        </p:txBody>
      </p:sp>
    </p:spTree>
    <p:extLst>
      <p:ext uri="{BB962C8B-B14F-4D97-AF65-F5344CB8AC3E}">
        <p14:creationId xmlns:p14="http://schemas.microsoft.com/office/powerpoint/2010/main" val="10322642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969568"/>
            <a:ext cx="5444939"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sz="3600" dirty="0" smtClean="0">
                <a:latin typeface="HGP明朝E" pitchFamily="18" charset="-128"/>
                <a:ea typeface="HGP明朝E" pitchFamily="18" charset="-128"/>
              </a:rPr>
              <a:t>なぜタイ料理なのか！？</a:t>
            </a:r>
            <a:endParaRPr kumimoji="1" lang="ja-JP" altLang="en-US" sz="3600" dirty="0">
              <a:latin typeface="HGP明朝E" pitchFamily="18" charset="-128"/>
              <a:ea typeface="HGP明朝E" pitchFamily="18" charset="-128"/>
            </a:endParaRPr>
          </a:p>
        </p:txBody>
      </p:sp>
      <p:sp>
        <p:nvSpPr>
          <p:cNvPr id="3" name="コンテンツ プレースホルダー 2"/>
          <p:cNvSpPr>
            <a:spLocks noGrp="1"/>
          </p:cNvSpPr>
          <p:nvPr>
            <p:ph idx="1"/>
          </p:nvPr>
        </p:nvSpPr>
        <p:spPr>
          <a:xfrm>
            <a:off x="683568" y="1916832"/>
            <a:ext cx="9036496" cy="744195"/>
          </a:xfrm>
        </p:spPr>
        <p:txBody>
          <a:bodyPr>
            <a:noAutofit/>
          </a:bodyPr>
          <a:lstStyle/>
          <a:p>
            <a:r>
              <a:rPr kumimoji="1" lang="ja-JP" altLang="en-US" sz="4400" dirty="0" smtClean="0">
                <a:solidFill>
                  <a:srgbClr val="FF0000"/>
                </a:solidFill>
                <a:latin typeface="HGP明朝E" pitchFamily="18" charset="-128"/>
                <a:ea typeface="HGP明朝E" pitchFamily="18" charset="-128"/>
              </a:rPr>
              <a:t>ハワイにはタイ料理屋が多い！？</a:t>
            </a:r>
            <a:endParaRPr kumimoji="1" lang="ja-JP" altLang="en-US" sz="4400" dirty="0">
              <a:solidFill>
                <a:srgbClr val="FF0000"/>
              </a:solidFill>
              <a:latin typeface="HGP明朝E" pitchFamily="18" charset="-128"/>
              <a:ea typeface="HGP明朝E" pitchFamily="18" charset="-128"/>
            </a:endParaRPr>
          </a:p>
        </p:txBody>
      </p:sp>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92080" y="2969568"/>
            <a:ext cx="385192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373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43011" y="3643767"/>
            <a:ext cx="4700989" cy="321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3673238"/>
            <a:ext cx="4443010" cy="318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22" y="-29507"/>
            <a:ext cx="4434789" cy="370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3010" y="-29820"/>
            <a:ext cx="4700989" cy="370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2289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a:xfrm>
            <a:off x="1043608" y="2276872"/>
            <a:ext cx="7772400" cy="1500187"/>
          </a:xfrm>
        </p:spPr>
        <p:txBody>
          <a:bodyPr>
            <a:normAutofit/>
          </a:bodyPr>
          <a:lstStyle/>
          <a:p>
            <a:r>
              <a:rPr kumimoji="1" lang="ja-JP" altLang="en-US" sz="8000" dirty="0" smtClean="0">
                <a:solidFill>
                  <a:schemeClr val="tx1"/>
                </a:solidFill>
              </a:rPr>
              <a:t>　　　最後に</a:t>
            </a:r>
            <a:endParaRPr kumimoji="1" lang="ja-JP" altLang="en-US" sz="8000" dirty="0">
              <a:solidFill>
                <a:schemeClr val="tx1"/>
              </a:solidFill>
            </a:endParaRPr>
          </a:p>
        </p:txBody>
      </p:sp>
    </p:spTree>
    <p:extLst>
      <p:ext uri="{BB962C8B-B14F-4D97-AF65-F5344CB8AC3E}">
        <p14:creationId xmlns:p14="http://schemas.microsoft.com/office/powerpoint/2010/main" val="39940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ハワイの風景</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5097703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4455892" cy="353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3538840"/>
            <a:ext cx="4455893" cy="331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55891" y="3511553"/>
            <a:ext cx="4722531" cy="334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5892" y="0"/>
            <a:ext cx="4722531" cy="354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2915816" y="61860"/>
            <a:ext cx="3024336" cy="72008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FF0000"/>
                </a:solidFill>
                <a:effectLst>
                  <a:outerShdw blurRad="38100" dist="38100" dir="2700000" algn="tl">
                    <a:srgbClr val="000000">
                      <a:alpha val="43137"/>
                    </a:srgbClr>
                  </a:outerShdw>
                </a:effectLst>
              </a:rPr>
              <a:t>空港</a:t>
            </a:r>
            <a:endParaRPr kumimoji="1" lang="ja-JP" altLang="en-US"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27530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63721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円/楕円 1"/>
          <p:cNvSpPr/>
          <p:nvPr/>
        </p:nvSpPr>
        <p:spPr>
          <a:xfrm>
            <a:off x="-612576" y="140078"/>
            <a:ext cx="4968552" cy="1152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rgbClr val="FF0000"/>
                </a:solidFill>
                <a:effectLst>
                  <a:outerShdw blurRad="38100" dist="38100" dir="2700000" algn="tl">
                    <a:srgbClr val="000000">
                      <a:alpha val="43137"/>
                    </a:srgbClr>
                  </a:outerShdw>
                </a:effectLst>
              </a:rPr>
              <a:t>ヒロ　ホテル</a:t>
            </a:r>
            <a:endParaRPr kumimoji="1" lang="ja-JP" altLang="en-US" sz="4800" dirty="0">
              <a:solidFill>
                <a:srgbClr val="FF0000"/>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72199" y="4784925"/>
            <a:ext cx="2771801" cy="20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72199" y="35115"/>
            <a:ext cx="2880322" cy="256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72199" y="2564904"/>
            <a:ext cx="2880322" cy="222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345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火山帯を歩く時の注意点</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solidFill>
                  <a:srgbClr val="00B050"/>
                </a:solidFill>
              </a:rPr>
              <a:t>飲み物</a:t>
            </a:r>
            <a:r>
              <a:rPr kumimoji="1" lang="ja-JP" altLang="en-US" dirty="0" smtClean="0"/>
              <a:t>の用意（販売していない）</a:t>
            </a:r>
            <a:endParaRPr kumimoji="1" lang="en-US" altLang="ja-JP" dirty="0" smtClean="0"/>
          </a:p>
          <a:p>
            <a:r>
              <a:rPr lang="ja-JP" altLang="en-US" dirty="0">
                <a:solidFill>
                  <a:srgbClr val="C00000"/>
                </a:solidFill>
              </a:rPr>
              <a:t>運動</a:t>
            </a:r>
            <a:r>
              <a:rPr lang="ja-JP" altLang="en-US" dirty="0" smtClean="0">
                <a:solidFill>
                  <a:srgbClr val="C00000"/>
                </a:solidFill>
              </a:rPr>
              <a:t>靴</a:t>
            </a:r>
            <a:r>
              <a:rPr lang="ja-JP" altLang="en-US" dirty="0"/>
              <a:t>の</a:t>
            </a:r>
            <a:r>
              <a:rPr lang="ja-JP" altLang="en-US" dirty="0" smtClean="0"/>
              <a:t>用意（道が険しく道のないところも）</a:t>
            </a:r>
            <a:endParaRPr lang="en-US" altLang="ja-JP" dirty="0" smtClean="0"/>
          </a:p>
          <a:p>
            <a:r>
              <a:rPr lang="ja-JP" altLang="en-US" dirty="0" smtClean="0">
                <a:solidFill>
                  <a:schemeClr val="accent1"/>
                </a:solidFill>
              </a:rPr>
              <a:t>防寒・</a:t>
            </a:r>
            <a:r>
              <a:rPr lang="ja-JP" altLang="en-US" dirty="0">
                <a:solidFill>
                  <a:schemeClr val="accent1"/>
                </a:solidFill>
              </a:rPr>
              <a:t>雨具</a:t>
            </a:r>
            <a:r>
              <a:rPr lang="ja-JP" altLang="en-US" dirty="0" smtClean="0"/>
              <a:t>の準備（</a:t>
            </a:r>
            <a:r>
              <a:rPr lang="ja-JP" altLang="en-US" dirty="0"/>
              <a:t>当日も</a:t>
            </a:r>
            <a:r>
              <a:rPr lang="ja-JP" altLang="en-US" dirty="0" smtClean="0"/>
              <a:t>雨）</a:t>
            </a:r>
            <a:endParaRPr lang="en-US" altLang="ja-JP" dirty="0" smtClean="0"/>
          </a:p>
          <a:p>
            <a:endParaRPr lang="en-US" altLang="ja-JP" dirty="0" smtClean="0"/>
          </a:p>
          <a:p>
            <a:endParaRPr lang="en-US" altLang="ja-JP" dirty="0" smtClean="0"/>
          </a:p>
          <a:p>
            <a:endParaRPr lang="en-US" altLang="ja-JP" dirty="0" smtClean="0"/>
          </a:p>
          <a:p>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356992"/>
            <a:ext cx="4379979" cy="3284984"/>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915" y="3377072"/>
            <a:ext cx="4353204" cy="3264903"/>
          </a:xfrm>
          <a:prstGeom prst="rect">
            <a:avLst/>
          </a:prstGeom>
        </p:spPr>
      </p:pic>
    </p:spTree>
    <p:extLst>
      <p:ext uri="{BB962C8B-B14F-4D97-AF65-F5344CB8AC3E}">
        <p14:creationId xmlns:p14="http://schemas.microsoft.com/office/powerpoint/2010/main" val="32055111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5" y="-99392"/>
            <a:ext cx="444320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34441" y="-71603"/>
            <a:ext cx="4700202" cy="249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0" y="-135396"/>
            <a:ext cx="5976664"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chemeClr val="accent2">
                    <a:lumMod val="75000"/>
                    <a:lumOff val="25000"/>
                  </a:schemeClr>
                </a:solidFill>
                <a:effectLst>
                  <a:outerShdw blurRad="38100" dist="38100" dir="2700000" algn="tl">
                    <a:srgbClr val="000000">
                      <a:alpha val="43137"/>
                    </a:srgbClr>
                  </a:outerShdw>
                </a:effectLst>
              </a:rPr>
              <a:t>ハワイで出会った生き物</a:t>
            </a:r>
            <a:endParaRPr kumimoji="1" lang="ja-JP" altLang="en-US" sz="4400" dirty="0">
              <a:solidFill>
                <a:schemeClr val="accent2">
                  <a:lumMod val="75000"/>
                  <a:lumOff val="2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5" y="2420888"/>
            <a:ext cx="444320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34440" y="2420888"/>
            <a:ext cx="470955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34442" y="4941168"/>
            <a:ext cx="4709558" cy="204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765" y="4941168"/>
            <a:ext cx="4443206" cy="204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52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16215" y="3382746"/>
            <a:ext cx="2627783" cy="159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28527" y="3384127"/>
            <a:ext cx="2187688" cy="158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95736" y="3367139"/>
            <a:ext cx="2132790" cy="1596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3367139"/>
            <a:ext cx="2195736" cy="160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0"/>
            <a:ext cx="2771799" cy="338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71800" y="0"/>
            <a:ext cx="3113453" cy="338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4963145"/>
            <a:ext cx="2195737" cy="189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16215" y="4963144"/>
            <a:ext cx="2655117" cy="189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28525" y="4960694"/>
            <a:ext cx="2187689" cy="189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885252" y="0"/>
            <a:ext cx="3295195" cy="338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95737" y="4963144"/>
            <a:ext cx="2132790" cy="189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26978" y="116632"/>
            <a:ext cx="3600400" cy="7200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rgbClr val="FF0000"/>
                </a:solidFill>
                <a:effectLst>
                  <a:outerShdw blurRad="38100" dist="38100" dir="2700000" algn="tl">
                    <a:srgbClr val="000000">
                      <a:alpha val="43137"/>
                    </a:srgbClr>
                  </a:outerShdw>
                </a:effectLst>
              </a:rPr>
              <a:t>海の生き物</a:t>
            </a:r>
            <a:endParaRPr kumimoji="1" lang="ja-JP" altLang="en-US" sz="2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996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92388" y="3513117"/>
            <a:ext cx="4451611" cy="334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24401" y="0"/>
            <a:ext cx="4506146" cy="351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085852" y="1047751"/>
            <a:ext cx="6858003"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392398" y="164270"/>
            <a:ext cx="2232248"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rgbClr val="C00000"/>
                </a:solidFill>
                <a:effectLst>
                  <a:outerShdw blurRad="38100" dist="38100" dir="2700000" algn="tl">
                    <a:srgbClr val="000000">
                      <a:alpha val="43137"/>
                    </a:srgbClr>
                  </a:outerShdw>
                </a:effectLst>
                <a:latin typeface="+mn-ea"/>
              </a:rPr>
              <a:t>自然</a:t>
            </a:r>
            <a:endParaRPr kumimoji="1" lang="ja-JP" altLang="en-US" sz="3200" dirty="0">
              <a:solidFill>
                <a:srgbClr val="C00000"/>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43881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20375"/>
            <a:ext cx="4427985" cy="370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50" y="3686270"/>
            <a:ext cx="4425834" cy="317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27984" y="0"/>
            <a:ext cx="4716016" cy="368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27984" y="3699393"/>
            <a:ext cx="4716016" cy="315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12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24" y="3031040"/>
            <a:ext cx="4349852" cy="382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55976" y="3031040"/>
            <a:ext cx="4788024" cy="382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40152" y="0"/>
            <a:ext cx="3203847" cy="303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67" y="0"/>
            <a:ext cx="2993991" cy="303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87824" y="0"/>
            <a:ext cx="2952328" cy="303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3167844" y="2832693"/>
            <a:ext cx="2376264" cy="8640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ln>
                  <a:solidFill>
                    <a:srgbClr val="FFFF00"/>
                  </a:solidFill>
                </a:ln>
                <a:effectLst>
                  <a:outerShdw blurRad="38100" dist="38100" dir="2700000" algn="tl">
                    <a:srgbClr val="000000">
                      <a:alpha val="43137"/>
                    </a:srgbClr>
                  </a:outerShdw>
                </a:effectLst>
              </a:rPr>
              <a:t>乗り物</a:t>
            </a:r>
            <a:endParaRPr kumimoji="1" lang="en-US" altLang="ja-JP" sz="4000" dirty="0" smtClean="0">
              <a:ln>
                <a:solidFill>
                  <a:srgbClr val="FFFF00"/>
                </a:solidFill>
              </a:ln>
              <a:effectLst>
                <a:outerShdw blurRad="38100" dist="38100" dir="2700000" algn="tl">
                  <a:srgbClr val="000000">
                    <a:alpha val="43137"/>
                  </a:srgbClr>
                </a:outerShdw>
              </a:effectLst>
            </a:endParaRPr>
          </a:p>
          <a:p>
            <a:pPr algn="ctr"/>
            <a:endParaRPr kumimoji="1" lang="ja-JP" altLang="en-US" dirty="0"/>
          </a:p>
        </p:txBody>
      </p:sp>
    </p:spTree>
    <p:extLst>
      <p:ext uri="{BB962C8B-B14F-4D97-AF65-F5344CB8AC3E}">
        <p14:creationId xmlns:p14="http://schemas.microsoft.com/office/powerpoint/2010/main" val="364649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困った点</a:t>
            </a:r>
            <a:endParaRPr kumimoji="1" lang="ja-JP" altLang="en-US" dirty="0"/>
          </a:p>
        </p:txBody>
      </p:sp>
      <p:sp>
        <p:nvSpPr>
          <p:cNvPr id="3" name="コンテンツ プレースホルダー 2"/>
          <p:cNvSpPr>
            <a:spLocks noGrp="1"/>
          </p:cNvSpPr>
          <p:nvPr>
            <p:ph idx="1"/>
          </p:nvPr>
        </p:nvSpPr>
        <p:spPr>
          <a:xfrm>
            <a:off x="467544" y="2058864"/>
            <a:ext cx="8229600" cy="4781128"/>
          </a:xfrm>
        </p:spPr>
        <p:txBody>
          <a:bodyPr/>
          <a:lstStyle/>
          <a:p>
            <a:r>
              <a:rPr kumimoji="1" lang="ja-JP" altLang="en-US" dirty="0" smtClean="0"/>
              <a:t>英語が伝わらない・聞き取れない</a:t>
            </a:r>
            <a:endParaRPr lang="en-US" altLang="ja-JP" dirty="0" smtClean="0"/>
          </a:p>
          <a:p>
            <a:r>
              <a:rPr lang="ja-JP" altLang="en-US" dirty="0" smtClean="0"/>
              <a:t>トイレ休憩の間隔</a:t>
            </a:r>
            <a:r>
              <a:rPr lang="en-US" altLang="ja-JP" dirty="0" smtClean="0"/>
              <a:t>(</a:t>
            </a:r>
            <a:r>
              <a:rPr lang="ja-JP" altLang="en-US" dirty="0" smtClean="0"/>
              <a:t>特にラバーツアー</a:t>
            </a:r>
            <a:r>
              <a:rPr lang="en-US" altLang="ja-JP" dirty="0" smtClean="0"/>
              <a:t>)</a:t>
            </a:r>
          </a:p>
          <a:p>
            <a:r>
              <a:rPr lang="ja-JP" altLang="en-US" dirty="0"/>
              <a:t>スーツケース</a:t>
            </a:r>
            <a:r>
              <a:rPr lang="ja-JP" altLang="en-US" dirty="0" smtClean="0"/>
              <a:t>が届かない</a:t>
            </a:r>
            <a:endParaRPr lang="en-US" altLang="ja-JP" dirty="0" smtClean="0"/>
          </a:p>
          <a:p>
            <a:r>
              <a:rPr lang="ja-JP" altLang="en-US" dirty="0" smtClean="0"/>
              <a:t>飛行機と電車の乗り換えの短さ</a:t>
            </a:r>
            <a:endParaRPr lang="en-US" altLang="ja-JP" dirty="0" smtClean="0"/>
          </a:p>
          <a:p>
            <a:r>
              <a:rPr lang="ja-JP" altLang="en-US" dirty="0" smtClean="0"/>
              <a:t>チップ制度の曖昧さ</a:t>
            </a:r>
            <a:endParaRPr lang="en-US" altLang="ja-JP" dirty="0"/>
          </a:p>
          <a:p>
            <a:r>
              <a:rPr lang="ja-JP" altLang="en-US" dirty="0" smtClean="0"/>
              <a:t>レストランの夜の閉店の早さ</a:t>
            </a:r>
            <a:endParaRPr lang="en-US" altLang="ja-JP" dirty="0" smtClean="0"/>
          </a:p>
          <a:p>
            <a:r>
              <a:rPr lang="ja-JP" altLang="en-US" dirty="0"/>
              <a:t>ホノルルで</a:t>
            </a:r>
            <a:r>
              <a:rPr lang="ja-JP" altLang="en-US" dirty="0" smtClean="0"/>
              <a:t>の客引きのたちの悪さ</a:t>
            </a:r>
            <a:endParaRPr lang="en-US" altLang="ja-JP" dirty="0" smtClean="0"/>
          </a:p>
          <a:p>
            <a:r>
              <a:rPr lang="ja-JP" altLang="en-US" dirty="0"/>
              <a:t>男二人</a:t>
            </a:r>
            <a:r>
              <a:rPr lang="ja-JP" altLang="en-US" dirty="0" smtClean="0"/>
              <a:t>でベッドが一つ</a:t>
            </a:r>
            <a:r>
              <a:rPr lang="en-US" altLang="ja-JP" dirty="0" smtClean="0"/>
              <a:t>www</a:t>
            </a:r>
          </a:p>
        </p:txBody>
      </p:sp>
    </p:spTree>
    <p:extLst>
      <p:ext uri="{BB962C8B-B14F-4D97-AF65-F5344CB8AC3E}">
        <p14:creationId xmlns:p14="http://schemas.microsoft.com/office/powerpoint/2010/main" val="96227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descr="C:\Users\Hara\Documents\ハワイ研修写真\263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323778" y="-1622706"/>
            <a:ext cx="6820222" cy="909362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067944" y="4725144"/>
            <a:ext cx="5616624" cy="584775"/>
          </a:xfrm>
          <a:prstGeom prst="rect">
            <a:avLst/>
          </a:prstGeom>
          <a:noFill/>
        </p:spPr>
        <p:txBody>
          <a:bodyPr wrap="square" rtlCol="0">
            <a:spAutoFit/>
          </a:bodyPr>
          <a:lstStyle/>
          <a:p>
            <a:r>
              <a:rPr kumimoji="1" lang="ja-JP" altLang="en-US" sz="3200" dirty="0" smtClean="0">
                <a:solidFill>
                  <a:srgbClr val="FF0000"/>
                </a:solidFill>
              </a:rPr>
              <a:t>スーツケースが二個・・・</a:t>
            </a:r>
            <a:endParaRPr kumimoji="1" lang="ja-JP" altLang="en-US" sz="3200" dirty="0">
              <a:solidFill>
                <a:srgbClr val="FF0000"/>
              </a:solidFill>
            </a:endParaRPr>
          </a:p>
        </p:txBody>
      </p:sp>
      <p:sp>
        <p:nvSpPr>
          <p:cNvPr id="5" name="テキスト ボックス 4"/>
          <p:cNvSpPr txBox="1"/>
          <p:nvPr/>
        </p:nvSpPr>
        <p:spPr>
          <a:xfrm>
            <a:off x="2073773" y="3140968"/>
            <a:ext cx="4536504" cy="584775"/>
          </a:xfrm>
          <a:prstGeom prst="rect">
            <a:avLst/>
          </a:prstGeom>
          <a:noFill/>
        </p:spPr>
        <p:txBody>
          <a:bodyPr wrap="square" rtlCol="0">
            <a:spAutoFit/>
          </a:bodyPr>
          <a:lstStyle/>
          <a:p>
            <a:r>
              <a:rPr kumimoji="1" lang="ja-JP" altLang="en-US" sz="3200" dirty="0" smtClean="0">
                <a:solidFill>
                  <a:srgbClr val="FF0000"/>
                </a:solidFill>
              </a:rPr>
              <a:t>ダブルベッドが１つ</a:t>
            </a:r>
            <a:r>
              <a:rPr kumimoji="1" lang="en-US" altLang="ja-JP" sz="3200" dirty="0" smtClean="0">
                <a:solidFill>
                  <a:srgbClr val="FF0000"/>
                </a:solidFill>
              </a:rPr>
              <a:t>www</a:t>
            </a:r>
            <a:endParaRPr kumimoji="1" lang="ja-JP" altLang="en-US" sz="3200" dirty="0">
              <a:solidFill>
                <a:srgbClr val="FF0000"/>
              </a:solidFill>
            </a:endParaRPr>
          </a:p>
        </p:txBody>
      </p:sp>
      <p:sp>
        <p:nvSpPr>
          <p:cNvPr id="6" name="テキスト ボックス 5"/>
          <p:cNvSpPr txBox="1"/>
          <p:nvPr/>
        </p:nvSpPr>
        <p:spPr>
          <a:xfrm>
            <a:off x="461104" y="1931640"/>
            <a:ext cx="677108" cy="4608512"/>
          </a:xfrm>
          <a:prstGeom prst="rect">
            <a:avLst/>
          </a:prstGeom>
          <a:noFill/>
        </p:spPr>
        <p:txBody>
          <a:bodyPr vert="eaVert" wrap="square" rtlCol="0">
            <a:spAutoFit/>
          </a:bodyPr>
          <a:lstStyle/>
          <a:p>
            <a:r>
              <a:rPr kumimoji="1" lang="ja-JP" altLang="en-US" sz="3200" dirty="0" smtClean="0"/>
              <a:t>出演者・・・原　脩人（男）</a:t>
            </a:r>
            <a:endParaRPr kumimoji="1" lang="ja-JP" altLang="en-US" sz="3200" dirty="0"/>
          </a:p>
        </p:txBody>
      </p:sp>
      <p:sp>
        <p:nvSpPr>
          <p:cNvPr id="7" name="テキスト ボックス 6"/>
          <p:cNvSpPr txBox="1"/>
          <p:nvPr/>
        </p:nvSpPr>
        <p:spPr>
          <a:xfrm>
            <a:off x="1119484" y="1916832"/>
            <a:ext cx="677108" cy="4176464"/>
          </a:xfrm>
          <a:prstGeom prst="rect">
            <a:avLst/>
          </a:prstGeom>
          <a:noFill/>
        </p:spPr>
        <p:txBody>
          <a:bodyPr vert="eaVert" wrap="square" rtlCol="0">
            <a:spAutoFit/>
          </a:bodyPr>
          <a:lstStyle/>
          <a:p>
            <a:r>
              <a:rPr kumimoji="1" lang="ja-JP" altLang="en-US" sz="3200" dirty="0" smtClean="0"/>
              <a:t>撮影・・・久冨　一（男）</a:t>
            </a:r>
            <a:endParaRPr kumimoji="1" lang="ja-JP" altLang="en-US" sz="3200" dirty="0"/>
          </a:p>
        </p:txBody>
      </p:sp>
      <p:sp>
        <p:nvSpPr>
          <p:cNvPr id="9" name="テキスト ボックス 8"/>
          <p:cNvSpPr txBox="1"/>
          <p:nvPr/>
        </p:nvSpPr>
        <p:spPr>
          <a:xfrm>
            <a:off x="179512" y="116632"/>
            <a:ext cx="2144266" cy="646331"/>
          </a:xfrm>
          <a:prstGeom prst="rect">
            <a:avLst/>
          </a:prstGeom>
          <a:noFill/>
        </p:spPr>
        <p:txBody>
          <a:bodyPr wrap="square" rtlCol="0">
            <a:spAutoFit/>
          </a:bodyPr>
          <a:lstStyle/>
          <a:p>
            <a:r>
              <a:rPr lang="ja-JP" altLang="en-US" sz="3600" b="1" dirty="0">
                <a:solidFill>
                  <a:srgbClr val="FF0000"/>
                </a:solidFill>
                <a:latin typeface="HG正楷書体-PRO" pitchFamily="66" charset="-128"/>
                <a:ea typeface="HG正楷書体-PRO" pitchFamily="66" charset="-128"/>
              </a:rPr>
              <a:t>証拠写真</a:t>
            </a:r>
            <a:endParaRPr kumimoji="1" lang="ja-JP" altLang="en-US" sz="3600" b="1" dirty="0">
              <a:solidFill>
                <a:srgbClr val="FF0000"/>
              </a:solidFill>
              <a:latin typeface="HG正楷書体-PRO" pitchFamily="66" charset="-128"/>
              <a:ea typeface="HG正楷書体-PRO" pitchFamily="66" charset="-128"/>
            </a:endParaRPr>
          </a:p>
        </p:txBody>
      </p:sp>
    </p:spTree>
    <p:extLst>
      <p:ext uri="{BB962C8B-B14F-4D97-AF65-F5344CB8AC3E}">
        <p14:creationId xmlns:p14="http://schemas.microsoft.com/office/powerpoint/2010/main" val="262558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b="1" dirty="0" smtClean="0">
                <a:solidFill>
                  <a:srgbClr val="FF0000"/>
                </a:solidFill>
              </a:rPr>
              <a:t>アドバイス</a:t>
            </a:r>
            <a:endParaRPr kumimoji="1" lang="ja-JP" altLang="en-US" sz="5400" b="1" dirty="0">
              <a:solidFill>
                <a:srgbClr val="FF0000"/>
              </a:solidFill>
            </a:endParaRPr>
          </a:p>
        </p:txBody>
      </p:sp>
      <p:sp>
        <p:nvSpPr>
          <p:cNvPr id="3" name="コンテンツ プレースホルダー 2"/>
          <p:cNvSpPr>
            <a:spLocks noGrp="1"/>
          </p:cNvSpPr>
          <p:nvPr>
            <p:ph idx="1"/>
          </p:nvPr>
        </p:nvSpPr>
        <p:spPr>
          <a:xfrm>
            <a:off x="467544" y="1700808"/>
            <a:ext cx="8229600" cy="5472608"/>
          </a:xfrm>
        </p:spPr>
        <p:txBody>
          <a:bodyPr/>
          <a:lstStyle/>
          <a:p>
            <a:r>
              <a:rPr kumimoji="1" lang="ja-JP" altLang="en-US" sz="4800" dirty="0" smtClean="0"/>
              <a:t>学生の行動力、自主性</a:t>
            </a:r>
            <a:endParaRPr kumimoji="1" lang="en-US" altLang="ja-JP" sz="4800" dirty="0" smtClean="0"/>
          </a:p>
          <a:p>
            <a:r>
              <a:rPr lang="ja-JP" altLang="en-US" sz="4800" dirty="0" smtClean="0"/>
              <a:t>先生と自前の計画を相談する</a:t>
            </a:r>
            <a:endParaRPr lang="en-US" altLang="ja-JP" sz="4800" dirty="0" smtClean="0"/>
          </a:p>
          <a:p>
            <a:r>
              <a:rPr lang="ja-JP" altLang="en-US" sz="4800" dirty="0" smtClean="0"/>
              <a:t>日常会話くらいの英語力</a:t>
            </a:r>
            <a:endParaRPr lang="en-US" altLang="ja-JP" sz="4800" dirty="0" smtClean="0"/>
          </a:p>
          <a:p>
            <a:r>
              <a:rPr lang="ja-JP" altLang="en-US" sz="4800" dirty="0"/>
              <a:t>適度に運動して</a:t>
            </a:r>
            <a:r>
              <a:rPr lang="ja-JP" altLang="en-US" sz="4800" dirty="0" smtClean="0"/>
              <a:t>おく（結構歩く）</a:t>
            </a:r>
            <a:endParaRPr lang="en-US" altLang="ja-JP" sz="4800" dirty="0" smtClean="0"/>
          </a:p>
          <a:p>
            <a:endParaRPr lang="en-US" altLang="ja-JP" dirty="0" smtClean="0"/>
          </a:p>
          <a:p>
            <a:endParaRPr lang="en-US" altLang="ja-JP" dirty="0"/>
          </a:p>
          <a:p>
            <a:endParaRPr lang="en-US" altLang="ja-JP" dirty="0"/>
          </a:p>
        </p:txBody>
      </p:sp>
    </p:spTree>
    <p:extLst>
      <p:ext uri="{BB962C8B-B14F-4D97-AF65-F5344CB8AC3E}">
        <p14:creationId xmlns:p14="http://schemas.microsoft.com/office/powerpoint/2010/main" val="5510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6146" name="Picture 2" descr="C:\Users\Hara\Documents\ハワイ研修\2日目\IMG_02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9" y="-9881"/>
            <a:ext cx="1787691" cy="134076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ara\Documents\一時ハワイ\DSC05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369" y="-130063"/>
            <a:ext cx="3383433" cy="22482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ara\Documents\一時ハワイ\DSC052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 y="3509419"/>
            <a:ext cx="1986474" cy="132000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Hara\Documents\一時ハワイ\DSC053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6793" y="4165601"/>
            <a:ext cx="4051798" cy="2692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Hara\Documents\一時ハワイ\DSC053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8236" y="2102574"/>
            <a:ext cx="3921811" cy="260602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Hara\Documents\ハワイ研修写真\616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7700" y="4691943"/>
            <a:ext cx="2931744" cy="219880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Hara\Documents\ハワイ研修写真\247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441" y="910483"/>
            <a:ext cx="2139702" cy="2852936"/>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Hara\Documents\ハワイ研修写真\23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799319"/>
            <a:ext cx="1568574" cy="209143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Hara\Documents\ハワイ研修写真\268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89" y="1356353"/>
            <a:ext cx="1692821" cy="225709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Hara\Documents\ハワイ研修写真\272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9317" y="4684188"/>
            <a:ext cx="1804943" cy="240659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Hara\Documents\ハワイ研修写真\16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09782" y="-29374"/>
            <a:ext cx="2863447" cy="2147585"/>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Users\Hara\Documents\一時ハワイ\DSC0524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16215" y="2127454"/>
            <a:ext cx="3072960" cy="204196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Users\Hara\Documents\ハワイ実習写真永山撮影\IMG_0368.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70581" y="2118211"/>
            <a:ext cx="1765715" cy="2364015"/>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C:\Users\Hara\Documents\ハワイ実習写真永山撮影\IMG_040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82280" y="-29374"/>
            <a:ext cx="1661719" cy="222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509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635896" y="2492896"/>
            <a:ext cx="1872208" cy="1569660"/>
          </a:xfrm>
          <a:prstGeom prst="rect">
            <a:avLst/>
          </a:prstGeom>
          <a:noFill/>
        </p:spPr>
        <p:txBody>
          <a:bodyPr wrap="square" rtlCol="0">
            <a:spAutoFit/>
          </a:bodyPr>
          <a:lstStyle/>
          <a:p>
            <a:pPr algn="ctr"/>
            <a:r>
              <a:rPr kumimoji="1" lang="ja-JP" altLang="en-US" sz="9600" smtClean="0">
                <a:latin typeface="正調祥南行書体" pitchFamily="65" charset="-128"/>
                <a:ea typeface="正調祥南行書体" pitchFamily="65" charset="-128"/>
              </a:rPr>
              <a:t>完</a:t>
            </a:r>
            <a:endParaRPr kumimoji="1" lang="ja-JP" altLang="en-US" sz="9600">
              <a:latin typeface="正調祥南行書体" pitchFamily="65" charset="-128"/>
              <a:ea typeface="正調祥南行書体" pitchFamily="65" charset="-128"/>
            </a:endParaRPr>
          </a:p>
        </p:txBody>
      </p:sp>
    </p:spTree>
    <p:extLst>
      <p:ext uri="{BB962C8B-B14F-4D97-AF65-F5344CB8AC3E}">
        <p14:creationId xmlns:p14="http://schemas.microsoft.com/office/powerpoint/2010/main" val="260812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92696"/>
            <a:ext cx="8229600" cy="1143000"/>
          </a:xfrm>
        </p:spPr>
        <p:txBody>
          <a:bodyPr/>
          <a:lstStyle/>
          <a:p>
            <a:r>
              <a:rPr kumimoji="1" lang="ja-JP" altLang="en-US" dirty="0" smtClean="0"/>
              <a:t>　　　　　　二日目の食事</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24544" y="2327681"/>
            <a:ext cx="3271774" cy="4362367"/>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2348880"/>
            <a:ext cx="3255876" cy="4341168"/>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6" y="2348880"/>
            <a:ext cx="2955555" cy="4341168"/>
          </a:xfrm>
          <a:prstGeom prst="rect">
            <a:avLst/>
          </a:prstGeom>
        </p:spPr>
      </p:pic>
      <p:sp>
        <p:nvSpPr>
          <p:cNvPr id="3" name="テキスト ボックス 2"/>
          <p:cNvSpPr txBox="1"/>
          <p:nvPr/>
        </p:nvSpPr>
        <p:spPr>
          <a:xfrm>
            <a:off x="1691680" y="5934670"/>
            <a:ext cx="1512168" cy="923330"/>
          </a:xfrm>
          <a:prstGeom prst="rect">
            <a:avLst/>
          </a:prstGeom>
          <a:noFill/>
        </p:spPr>
        <p:txBody>
          <a:bodyPr wrap="square" rtlCol="0">
            <a:spAutoFit/>
          </a:bodyPr>
          <a:lstStyle/>
          <a:p>
            <a:r>
              <a:rPr kumimoji="1" lang="ja-JP" altLang="en-US" sz="5400" dirty="0" smtClean="0">
                <a:solidFill>
                  <a:srgbClr val="FF0000"/>
                </a:solidFill>
              </a:rPr>
              <a:t>朝</a:t>
            </a:r>
            <a:endParaRPr kumimoji="1" lang="ja-JP" altLang="en-US" sz="5400" dirty="0">
              <a:solidFill>
                <a:srgbClr val="FF0000"/>
              </a:solidFill>
            </a:endParaRPr>
          </a:p>
        </p:txBody>
      </p:sp>
      <p:sp>
        <p:nvSpPr>
          <p:cNvPr id="7" name="テキスト ボックス 6"/>
          <p:cNvSpPr txBox="1"/>
          <p:nvPr/>
        </p:nvSpPr>
        <p:spPr>
          <a:xfrm>
            <a:off x="4860990" y="5934670"/>
            <a:ext cx="1296144" cy="923330"/>
          </a:xfrm>
          <a:prstGeom prst="rect">
            <a:avLst/>
          </a:prstGeom>
          <a:noFill/>
        </p:spPr>
        <p:txBody>
          <a:bodyPr wrap="square" rtlCol="0">
            <a:spAutoFit/>
          </a:bodyPr>
          <a:lstStyle/>
          <a:p>
            <a:r>
              <a:rPr kumimoji="1" lang="ja-JP" altLang="en-US" sz="5400" dirty="0" smtClean="0">
                <a:solidFill>
                  <a:srgbClr val="FFC000"/>
                </a:solidFill>
              </a:rPr>
              <a:t>昼</a:t>
            </a:r>
            <a:endParaRPr kumimoji="1" lang="ja-JP" altLang="en-US" sz="5400" dirty="0">
              <a:solidFill>
                <a:srgbClr val="FFC000"/>
              </a:solidFill>
            </a:endParaRPr>
          </a:p>
        </p:txBody>
      </p:sp>
      <p:sp>
        <p:nvSpPr>
          <p:cNvPr id="8" name="テキスト ボックス 7"/>
          <p:cNvSpPr txBox="1"/>
          <p:nvPr/>
        </p:nvSpPr>
        <p:spPr>
          <a:xfrm>
            <a:off x="7870794" y="5934670"/>
            <a:ext cx="1152128" cy="923330"/>
          </a:xfrm>
          <a:prstGeom prst="rect">
            <a:avLst/>
          </a:prstGeom>
          <a:noFill/>
        </p:spPr>
        <p:txBody>
          <a:bodyPr wrap="square" rtlCol="0">
            <a:spAutoFit/>
          </a:bodyPr>
          <a:lstStyle/>
          <a:p>
            <a:r>
              <a:rPr kumimoji="1" lang="ja-JP" altLang="en-US" sz="5400" dirty="0" smtClean="0">
                <a:solidFill>
                  <a:srgbClr val="00B0F0"/>
                </a:solidFill>
              </a:rPr>
              <a:t>夜</a:t>
            </a:r>
            <a:endParaRPr kumimoji="1" lang="ja-JP" altLang="en-US" sz="5400" dirty="0">
              <a:solidFill>
                <a:srgbClr val="00B0F0"/>
              </a:solidFill>
            </a:endParaRPr>
          </a:p>
        </p:txBody>
      </p:sp>
    </p:spTree>
    <p:extLst>
      <p:ext uri="{BB962C8B-B14F-4D97-AF65-F5344CB8AC3E}">
        <p14:creationId xmlns:p14="http://schemas.microsoft.com/office/powerpoint/2010/main" val="210440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植物</a:t>
            </a:r>
            <a:r>
              <a:rPr kumimoji="1" lang="ja-JP" altLang="en-US" dirty="0" smtClean="0"/>
              <a:t>？岩石？</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3" y="2727938"/>
            <a:ext cx="3042591" cy="3741876"/>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095" y="2754941"/>
            <a:ext cx="3222105" cy="3743019"/>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7776" y="2754940"/>
            <a:ext cx="3095953" cy="3743019"/>
          </a:xfrm>
          <a:prstGeom prst="rect">
            <a:avLst/>
          </a:prstGeom>
        </p:spPr>
      </p:pic>
    </p:spTree>
    <p:extLst>
      <p:ext uri="{BB962C8B-B14F-4D97-AF65-F5344CB8AC3E}">
        <p14:creationId xmlns:p14="http://schemas.microsoft.com/office/powerpoint/2010/main" val="12358051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3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4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5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6_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446</TotalTime>
  <Words>972</Words>
  <Application>Microsoft Office PowerPoint</Application>
  <PresentationFormat>画面に合わせる (4:3)</PresentationFormat>
  <Paragraphs>259</Paragraphs>
  <Slides>79</Slides>
  <Notes>12</Notes>
  <HiddenSlides>12</HiddenSlides>
  <MMClips>0</MMClips>
  <ScaleCrop>false</ScaleCrop>
  <HeadingPairs>
    <vt:vector size="4" baseType="variant">
      <vt:variant>
        <vt:lpstr>テーマ</vt:lpstr>
      </vt:variant>
      <vt:variant>
        <vt:i4>7</vt:i4>
      </vt:variant>
      <vt:variant>
        <vt:lpstr>スライド タイトル</vt:lpstr>
      </vt:variant>
      <vt:variant>
        <vt:i4>79</vt:i4>
      </vt:variant>
    </vt:vector>
  </HeadingPairs>
  <TitlesOfParts>
    <vt:vector size="86" baseType="lpstr">
      <vt:lpstr>リゾート</vt:lpstr>
      <vt:lpstr>1_リゾート</vt:lpstr>
      <vt:lpstr>2_リゾート</vt:lpstr>
      <vt:lpstr>3_リゾート</vt:lpstr>
      <vt:lpstr>4_リゾート</vt:lpstr>
      <vt:lpstr>5_リゾート</vt:lpstr>
      <vt:lpstr>6_リゾート</vt:lpstr>
      <vt:lpstr>ハワイ実習</vt:lpstr>
      <vt:lpstr>　　一・二日目の大まかな流れ</vt:lpstr>
      <vt:lpstr>キラウエアイキ火口</vt:lpstr>
      <vt:lpstr>キラウエアイキ火口</vt:lpstr>
      <vt:lpstr>博物館・キラウエア火山</vt:lpstr>
      <vt:lpstr>博物館・キラウエア火山</vt:lpstr>
      <vt:lpstr>火山帯を歩く時の注意点</vt:lpstr>
      <vt:lpstr>　　　　　　二日目の食事</vt:lpstr>
      <vt:lpstr>植物？岩石？</vt:lpstr>
      <vt:lpstr>3日目 </vt:lpstr>
      <vt:lpstr>PowerPoint プレゼンテーション</vt:lpstr>
      <vt:lpstr>PowerPoint プレゼンテーション</vt:lpstr>
      <vt:lpstr>カラパナ溶岩</vt:lpstr>
      <vt:lpstr>PowerPoint プレゼンテーション</vt:lpstr>
      <vt:lpstr>PowerPoint プレゼンテーション</vt:lpstr>
      <vt:lpstr>昼食</vt:lpstr>
      <vt:lpstr>ケヘナビーチ</vt:lpstr>
      <vt:lpstr>                                    Lava tour</vt:lpstr>
      <vt:lpstr>PowerPoint プレゼンテーション</vt:lpstr>
      <vt:lpstr>PowerPoint プレゼンテーション</vt:lpstr>
      <vt:lpstr>  夕食</vt:lpstr>
      <vt:lpstr>４日目　　すばる望遠鏡</vt:lpstr>
      <vt:lpstr>４日目の流れ</vt:lpstr>
      <vt:lpstr>立地条件</vt:lpstr>
      <vt:lpstr>PowerPoint プレゼンテーション</vt:lpstr>
      <vt:lpstr>望遠鏡その１</vt:lpstr>
      <vt:lpstr>その2</vt:lpstr>
      <vt:lpstr>おまけ</vt:lpstr>
      <vt:lpstr>5日目　オアフ島へ</vt:lpstr>
      <vt:lpstr>5日目　行程</vt:lpstr>
      <vt:lpstr>ハワイ大学海洋生物学研究所(1)</vt:lpstr>
      <vt:lpstr>ハワイ大学海洋生物学研究所(2)</vt:lpstr>
      <vt:lpstr>ハワイ大学海洋生物学研究所(3)</vt:lpstr>
      <vt:lpstr>ハワイ大学海洋生物学研究所(4)</vt:lpstr>
      <vt:lpstr>ハワイ大学海洋生物学研究所(5)</vt:lpstr>
      <vt:lpstr>ワイキキビーチ</vt:lpstr>
      <vt:lpstr>ホノルル(夜)</vt:lpstr>
      <vt:lpstr>ホノルル(朝)</vt:lpstr>
      <vt:lpstr>６日目・７日目日程</vt:lpstr>
      <vt:lpstr>ハナウマベイ Hanauma Bay Nature Preserve</vt:lpstr>
      <vt:lpstr>シュノーケリング</vt:lpstr>
      <vt:lpstr>海岸の探索</vt:lpstr>
      <vt:lpstr>PowerPoint プレゼンテーション</vt:lpstr>
      <vt:lpstr>クイズ１</vt:lpstr>
      <vt:lpstr>クイズ２</vt:lpstr>
      <vt:lpstr>息抜き</vt:lpstr>
      <vt:lpstr>日程</vt:lpstr>
      <vt:lpstr>Walmart</vt:lpstr>
      <vt:lpstr>お土産</vt:lpstr>
      <vt:lpstr>ケヘナビーチ</vt:lpstr>
      <vt:lpstr>ワイキキ</vt:lpstr>
      <vt:lpstr>ホノルル②</vt:lpstr>
      <vt:lpstr>　　　　　</vt:lpstr>
      <vt:lpstr>大きく分けて</vt:lpstr>
      <vt:lpstr>PowerPoint プレゼンテーション</vt:lpstr>
      <vt:lpstr>ハワイ料理の定番！</vt:lpstr>
      <vt:lpstr>　</vt:lpstr>
      <vt:lpstr>ラウラウ！？</vt:lpstr>
      <vt:lpstr>PowerPoint プレゼンテーション</vt:lpstr>
      <vt:lpstr>PowerPoint プレゼンテーション</vt:lpstr>
      <vt:lpstr>ここがすごい！！！</vt:lpstr>
      <vt:lpstr>PowerPoint プレゼンテーション</vt:lpstr>
      <vt:lpstr>PowerPoint プレゼンテーション</vt:lpstr>
      <vt:lpstr>なぜタイ料理なのか！？</vt:lpstr>
      <vt:lpstr>PowerPoint プレゼンテーション</vt:lpstr>
      <vt:lpstr>PowerPoint プレゼンテーション</vt:lpstr>
      <vt:lpstr>ハワイの風景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困った点</vt:lpstr>
      <vt:lpstr>PowerPoint プレゼンテーション</vt:lpstr>
      <vt:lpstr>アドバイス</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一日の大まかな流れ</dc:title>
  <dc:creator>fsstudent</dc:creator>
  <cp:lastModifiedBy>Ggeorge L. HASHIMOTO</cp:lastModifiedBy>
  <cp:revision>51</cp:revision>
  <dcterms:created xsi:type="dcterms:W3CDTF">2013-03-24T01:01:43Z</dcterms:created>
  <dcterms:modified xsi:type="dcterms:W3CDTF">2018-05-07T01:38:32Z</dcterms:modified>
</cp:coreProperties>
</file>